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9" r:id="rId1"/>
  </p:sldMasterIdLst>
  <p:notesMasterIdLst>
    <p:notesMasterId r:id="rId19"/>
  </p:notesMasterIdLst>
  <p:sldIdLst>
    <p:sldId id="256" r:id="rId2"/>
    <p:sldId id="257" r:id="rId3"/>
    <p:sldId id="258" r:id="rId4"/>
    <p:sldId id="271" r:id="rId5"/>
    <p:sldId id="275" r:id="rId6"/>
    <p:sldId id="276" r:id="rId7"/>
    <p:sldId id="273" r:id="rId8"/>
    <p:sldId id="262" r:id="rId9"/>
    <p:sldId id="264" r:id="rId10"/>
    <p:sldId id="265" r:id="rId11"/>
    <p:sldId id="266" r:id="rId12"/>
    <p:sldId id="277" r:id="rId13"/>
    <p:sldId id="274" r:id="rId14"/>
    <p:sldId id="279" r:id="rId15"/>
    <p:sldId id="268" r:id="rId16"/>
    <p:sldId id="269" r:id="rId17"/>
    <p:sldId id="278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30" autoAdjust="0"/>
    <p:restoredTop sz="94660"/>
  </p:normalViewPr>
  <p:slideViewPr>
    <p:cSldViewPr>
      <p:cViewPr varScale="1">
        <p:scale>
          <a:sx n="69" d="100"/>
          <a:sy n="69" d="100"/>
        </p:scale>
        <p:origin x="-141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6AB9E5-8683-418E-AA94-07BE0CA32B16}" type="datetimeFigureOut">
              <a:rPr lang="en-GB" smtClean="0"/>
              <a:t>11/12/2017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0CAC02-A56E-46B6-8E5B-281416F6C9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35898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579563" y="896938"/>
            <a:ext cx="3892550" cy="2919412"/>
          </a:xfrm>
          <a:ln/>
        </p:spPr>
      </p:sp>
      <p:sp>
        <p:nvSpPr>
          <p:cNvPr id="32771" name="Rectangle 2"/>
          <p:cNvSpPr txBox="1">
            <a:spLocks noGrp="1" noChangeArrowheads="1"/>
          </p:cNvSpPr>
          <p:nvPr>
            <p:ph type="body" idx="1"/>
          </p:nvPr>
        </p:nvSpPr>
        <p:spPr>
          <a:noFill/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579563" y="896938"/>
            <a:ext cx="3892550" cy="2919412"/>
          </a:xfrm>
          <a:ln/>
        </p:spPr>
      </p:sp>
      <p:sp>
        <p:nvSpPr>
          <p:cNvPr id="35843" name="Rectangle 2"/>
          <p:cNvSpPr txBox="1">
            <a:spLocks noGrp="1" noChangeArrowheads="1"/>
          </p:cNvSpPr>
          <p:nvPr>
            <p:ph type="body" idx="1"/>
          </p:nvPr>
        </p:nvSpPr>
        <p:spPr>
          <a:noFill/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579563" y="896938"/>
            <a:ext cx="3892550" cy="2919412"/>
          </a:xfrm>
          <a:ln/>
        </p:spPr>
      </p:sp>
      <p:sp>
        <p:nvSpPr>
          <p:cNvPr id="36867" name="Rectangle 2"/>
          <p:cNvSpPr txBox="1">
            <a:spLocks noGrp="1" noChangeArrowheads="1"/>
          </p:cNvSpPr>
          <p:nvPr>
            <p:ph type="body" idx="1"/>
          </p:nvPr>
        </p:nvSpPr>
        <p:spPr>
          <a:noFill/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579563" y="896938"/>
            <a:ext cx="3892550" cy="2919412"/>
          </a:xfrm>
          <a:ln/>
        </p:spPr>
      </p:sp>
      <p:sp>
        <p:nvSpPr>
          <p:cNvPr id="34819" name="Rectangle 2"/>
          <p:cNvSpPr txBox="1">
            <a:spLocks noGrp="1" noChangeArrowheads="1"/>
          </p:cNvSpPr>
          <p:nvPr>
            <p:ph type="body" idx="1"/>
          </p:nvPr>
        </p:nvSpPr>
        <p:spPr>
          <a:noFill/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579563" y="896938"/>
            <a:ext cx="3892550" cy="2919412"/>
          </a:xfrm>
          <a:ln/>
        </p:spPr>
      </p:sp>
      <p:sp>
        <p:nvSpPr>
          <p:cNvPr id="43011" name="Rectangle 2"/>
          <p:cNvSpPr txBox="1">
            <a:spLocks noGrp="1" noChangeArrowheads="1"/>
          </p:cNvSpPr>
          <p:nvPr>
            <p:ph type="body" idx="1"/>
          </p:nvPr>
        </p:nvSpPr>
        <p:spPr>
          <a:noFill/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579563" y="896938"/>
            <a:ext cx="3892550" cy="2919412"/>
          </a:xfrm>
          <a:ln/>
        </p:spPr>
      </p:sp>
      <p:sp>
        <p:nvSpPr>
          <p:cNvPr id="33795" name="Rectangle 2"/>
          <p:cNvSpPr txBox="1">
            <a:spLocks noGrp="1" noChangeArrowheads="1"/>
          </p:cNvSpPr>
          <p:nvPr>
            <p:ph type="body" idx="1"/>
          </p:nvPr>
        </p:nvSpPr>
        <p:spPr>
          <a:noFill/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7D68465E-30FE-466D-9DDF-5A1703CA0398}" type="datetimeFigureOut">
              <a:rPr lang="en-GB" smtClean="0"/>
              <a:t>11/12/2017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DE9E122A-A5AC-46A6-A437-0AB45261F55B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8465E-30FE-466D-9DDF-5A1703CA0398}" type="datetimeFigureOut">
              <a:rPr lang="en-GB" smtClean="0"/>
              <a:t>11/12/2017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E122A-A5AC-46A6-A437-0AB45261F55B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8465E-30FE-466D-9DDF-5A1703CA0398}" type="datetimeFigureOut">
              <a:rPr lang="en-GB" smtClean="0"/>
              <a:t>11/12/2017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E122A-A5AC-46A6-A437-0AB45261F55B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8465E-30FE-466D-9DDF-5A1703CA0398}" type="datetimeFigureOut">
              <a:rPr lang="en-GB" smtClean="0"/>
              <a:t>11/12/2017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E122A-A5AC-46A6-A437-0AB45261F55B}" type="slidenum">
              <a:rPr lang="en-GB" smtClean="0"/>
              <a:t>‹#›</a:t>
            </a:fld>
            <a:endParaRPr lang="en-GB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8465E-30FE-466D-9DDF-5A1703CA0398}" type="datetimeFigureOut">
              <a:rPr lang="en-GB" smtClean="0"/>
              <a:t>11/12/2017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E122A-A5AC-46A6-A437-0AB45261F55B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8465E-30FE-466D-9DDF-5A1703CA0398}" type="datetimeFigureOut">
              <a:rPr lang="en-GB" smtClean="0"/>
              <a:t>11/12/2017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E122A-A5AC-46A6-A437-0AB45261F55B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8465E-30FE-466D-9DDF-5A1703CA0398}" type="datetimeFigureOut">
              <a:rPr lang="en-GB" smtClean="0"/>
              <a:t>11/12/2017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E122A-A5AC-46A6-A437-0AB45261F55B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7D68465E-30FE-466D-9DDF-5A1703CA0398}" type="datetimeFigureOut">
              <a:rPr lang="en-GB" smtClean="0"/>
              <a:t>11/12/2017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DE9E122A-A5AC-46A6-A437-0AB45261F55B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7D68465E-30FE-466D-9DDF-5A1703CA0398}" type="datetimeFigureOut">
              <a:rPr lang="en-GB" smtClean="0"/>
              <a:t>11/12/2017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DE9E122A-A5AC-46A6-A437-0AB45261F55B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8465E-30FE-466D-9DDF-5A1703CA0398}" type="datetimeFigureOut">
              <a:rPr lang="en-GB" smtClean="0"/>
              <a:t>11/12/2017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E122A-A5AC-46A6-A437-0AB45261F55B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8465E-30FE-466D-9DDF-5A1703CA0398}" type="datetimeFigureOut">
              <a:rPr lang="en-GB" smtClean="0"/>
              <a:t>11/12/2017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E122A-A5AC-46A6-A437-0AB45261F55B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1040" y="568860"/>
            <a:ext cx="7796160" cy="113339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671041" y="1906760"/>
            <a:ext cx="3828960" cy="4308932"/>
          </a:xfrm>
        </p:spPr>
        <p:txBody>
          <a:bodyPr/>
          <a:lstStyle/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38240" y="1906760"/>
            <a:ext cx="3828960" cy="430893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61873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4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4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7D68465E-30FE-466D-9DDF-5A1703CA0398}" type="datetimeFigureOut">
              <a:rPr lang="en-GB" smtClean="0"/>
              <a:t>11/12/2017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DE9E122A-A5AC-46A6-A437-0AB45261F55B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0" r:id="rId1"/>
    <p:sldLayoutId id="2147483871" r:id="rId2"/>
    <p:sldLayoutId id="2147483872" r:id="rId3"/>
    <p:sldLayoutId id="2147483873" r:id="rId4"/>
    <p:sldLayoutId id="2147483874" r:id="rId5"/>
    <p:sldLayoutId id="2147483875" r:id="rId6"/>
    <p:sldLayoutId id="2147483876" r:id="rId7"/>
    <p:sldLayoutId id="2147483877" r:id="rId8"/>
    <p:sldLayoutId id="2147483878" r:id="rId9"/>
    <p:sldLayoutId id="2147483879" r:id="rId10"/>
    <p:sldLayoutId id="2147483880" r:id="rId11"/>
    <p:sldLayoutId id="2147483881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1560" y="692696"/>
            <a:ext cx="7772400" cy="1470025"/>
          </a:xfrm>
        </p:spPr>
        <p:txBody>
          <a:bodyPr/>
          <a:lstStyle/>
          <a:p>
            <a:r>
              <a:rPr lang="en-GB" dirty="0" smtClean="0"/>
              <a:t>Epicurus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1640" y="2780928"/>
            <a:ext cx="6400800" cy="2808312"/>
          </a:xfrm>
        </p:spPr>
        <p:txBody>
          <a:bodyPr>
            <a:noAutofit/>
          </a:bodyPr>
          <a:lstStyle/>
          <a:p>
            <a:r>
              <a:rPr lang="en-GB" dirty="0" smtClean="0">
                <a:solidFill>
                  <a:schemeClr val="tx1"/>
                </a:solidFill>
              </a:rPr>
              <a:t>Name</a:t>
            </a:r>
          </a:p>
          <a:p>
            <a:r>
              <a:rPr lang="en-GB" dirty="0" smtClean="0">
                <a:solidFill>
                  <a:schemeClr val="tx1"/>
                </a:solidFill>
              </a:rPr>
              <a:t>Professor</a:t>
            </a:r>
          </a:p>
          <a:p>
            <a:r>
              <a:rPr lang="en-GB" dirty="0" smtClean="0">
                <a:solidFill>
                  <a:schemeClr val="tx1"/>
                </a:solidFill>
              </a:rPr>
              <a:t>Course</a:t>
            </a:r>
          </a:p>
          <a:p>
            <a:r>
              <a:rPr lang="en-GB" dirty="0" smtClean="0">
                <a:solidFill>
                  <a:schemeClr val="tx1"/>
                </a:solidFill>
              </a:rPr>
              <a:t>Date</a:t>
            </a:r>
            <a:endParaRPr lang="en-GB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15179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Introduction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At the end of this presentation, I want us to learn:</a:t>
            </a:r>
          </a:p>
          <a:p>
            <a:pPr>
              <a:defRPr/>
            </a:pPr>
            <a:r>
              <a:rPr lang="en-US" dirty="0" smtClean="0"/>
              <a:t>Why happiness is much sought after</a:t>
            </a:r>
          </a:p>
          <a:p>
            <a:pPr>
              <a:defRPr/>
            </a:pPr>
            <a:r>
              <a:rPr lang="en-US" dirty="0" smtClean="0"/>
              <a:t>The impact of happiness on ethics</a:t>
            </a:r>
            <a:endParaRPr lang="en-US" dirty="0" smtClean="0"/>
          </a:p>
          <a:p>
            <a:pPr>
              <a:defRPr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950190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Introduction: </a:t>
            </a:r>
            <a:r>
              <a:rPr lang="en-GB" dirty="0" err="1" smtClean="0"/>
              <a:t>Cont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My interest in the theorist</a:t>
            </a:r>
            <a:endParaRPr lang="en-GB" dirty="0" smtClean="0"/>
          </a:p>
          <a:p>
            <a:pPr>
              <a:buFont typeface="Wingdings" pitchFamily="2" charset="2"/>
              <a:buChar char="ü"/>
            </a:pPr>
            <a:r>
              <a:rPr lang="en-GB" dirty="0" smtClean="0"/>
              <a:t>Relationship been </a:t>
            </a:r>
            <a:r>
              <a:rPr lang="en-GB" dirty="0" smtClean="0"/>
              <a:t>Ethics </a:t>
            </a:r>
            <a:r>
              <a:rPr lang="en-GB" dirty="0" smtClean="0"/>
              <a:t>and happiness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/>
              <a:t>Seeking to understand how Epicurean </a:t>
            </a:r>
            <a:r>
              <a:rPr lang="en-US" dirty="0"/>
              <a:t>Hedonism compare </a:t>
            </a:r>
            <a:r>
              <a:rPr lang="en-US" dirty="0" smtClean="0"/>
              <a:t>with </a:t>
            </a:r>
            <a:r>
              <a:rPr lang="en-US" dirty="0"/>
              <a:t>modern </a:t>
            </a:r>
            <a:r>
              <a:rPr lang="en-US" dirty="0" smtClean="0"/>
              <a:t>society</a:t>
            </a:r>
            <a:r>
              <a:rPr lang="en-US" dirty="0"/>
              <a:t>.</a:t>
            </a:r>
            <a:r>
              <a:rPr lang="en-US" dirty="0" smtClean="0"/>
              <a:t> 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/>
              <a:t>Epicurus on </a:t>
            </a:r>
            <a:r>
              <a:rPr lang="en-US" dirty="0" smtClean="0"/>
              <a:t>Ethics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/>
              <a:t>Other theorist on Epicurean theory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719243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"/>
          <p:cNvSpPr>
            <a:spLocks noGrp="1" noChangeArrowheads="1"/>
          </p:cNvSpPr>
          <p:nvPr>
            <p:ph type="title"/>
          </p:nvPr>
        </p:nvSpPr>
        <p:spPr>
          <a:xfrm>
            <a:off x="671040" y="568860"/>
            <a:ext cx="7801920" cy="1139159"/>
          </a:xfrm>
        </p:spPr>
        <p:txBody>
          <a:bodyPr/>
          <a:lstStyle/>
          <a:p>
            <a:pPr>
              <a:tabLst>
                <a:tab pos="0" algn="l"/>
                <a:tab pos="414726" algn="l"/>
                <a:tab pos="829452" algn="l"/>
                <a:tab pos="1244178" algn="l"/>
                <a:tab pos="1658904" algn="l"/>
                <a:tab pos="2073631" algn="l"/>
                <a:tab pos="2488357" algn="l"/>
                <a:tab pos="2903083" algn="l"/>
                <a:tab pos="3317809" algn="l"/>
                <a:tab pos="3732535" algn="l"/>
                <a:tab pos="4147261" algn="l"/>
                <a:tab pos="4561987" algn="l"/>
                <a:tab pos="4976713" algn="l"/>
                <a:tab pos="5391440" algn="l"/>
                <a:tab pos="5806166" algn="l"/>
                <a:tab pos="6220892" algn="l"/>
                <a:tab pos="6635618" algn="l"/>
                <a:tab pos="7050344" algn="l"/>
                <a:tab pos="7465070" algn="l"/>
                <a:tab pos="7879796" algn="l"/>
                <a:tab pos="8294522" algn="l"/>
              </a:tabLst>
            </a:pPr>
            <a:r>
              <a:rPr lang="en-GB" dirty="0" err="1" smtClean="0">
                <a:solidFill>
                  <a:srgbClr val="000080"/>
                </a:solidFill>
                <a:effectLst/>
              </a:rPr>
              <a:t>Bibliograph</a:t>
            </a:r>
            <a:r>
              <a:rPr lang="en-GB" dirty="0" smtClean="0">
                <a:solidFill>
                  <a:srgbClr val="000080"/>
                </a:solidFill>
                <a:effectLst/>
              </a:rPr>
              <a:t>: Epicurus</a:t>
            </a:r>
          </a:p>
        </p:txBody>
      </p:sp>
      <p:sp>
        <p:nvSpPr>
          <p:cNvPr id="3076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668480" y="1906760"/>
            <a:ext cx="3807360" cy="4316134"/>
          </a:xfrm>
        </p:spPr>
        <p:txBody>
          <a:bodyPr/>
          <a:lstStyle/>
          <a:p>
            <a:pPr>
              <a:spcBef>
                <a:spcPts val="635"/>
              </a:spcBef>
              <a:spcAft>
                <a:spcPct val="0"/>
              </a:spcAft>
              <a:tabLst>
                <a:tab pos="411846" algn="l"/>
                <a:tab pos="826572" algn="l"/>
                <a:tab pos="1241298" algn="l"/>
                <a:tab pos="1656024" algn="l"/>
                <a:tab pos="2070751" algn="l"/>
                <a:tab pos="2485477" algn="l"/>
                <a:tab pos="2900203" algn="l"/>
                <a:tab pos="3314929" algn="l"/>
                <a:tab pos="3729655" algn="l"/>
                <a:tab pos="4144381" algn="l"/>
                <a:tab pos="4559107" algn="l"/>
                <a:tab pos="4973833" algn="l"/>
                <a:tab pos="5388560" algn="l"/>
                <a:tab pos="5803286" algn="l"/>
                <a:tab pos="6218012" algn="l"/>
                <a:tab pos="6632738" algn="l"/>
                <a:tab pos="7047464" algn="l"/>
                <a:tab pos="7462190" algn="l"/>
                <a:tab pos="7876916" algn="l"/>
                <a:tab pos="8291642" algn="l"/>
              </a:tabLst>
            </a:pPr>
            <a:r>
              <a:rPr lang="en-GB" sz="2500" dirty="0"/>
              <a:t>Born 341 B.C.</a:t>
            </a:r>
          </a:p>
          <a:p>
            <a:pPr>
              <a:spcBef>
                <a:spcPts val="635"/>
              </a:spcBef>
              <a:spcAft>
                <a:spcPct val="0"/>
              </a:spcAft>
              <a:tabLst>
                <a:tab pos="411846" algn="l"/>
                <a:tab pos="826572" algn="l"/>
                <a:tab pos="1241298" algn="l"/>
                <a:tab pos="1656024" algn="l"/>
                <a:tab pos="2070751" algn="l"/>
                <a:tab pos="2485477" algn="l"/>
                <a:tab pos="2900203" algn="l"/>
                <a:tab pos="3314929" algn="l"/>
                <a:tab pos="3729655" algn="l"/>
                <a:tab pos="4144381" algn="l"/>
                <a:tab pos="4559107" algn="l"/>
                <a:tab pos="4973833" algn="l"/>
                <a:tab pos="5388560" algn="l"/>
                <a:tab pos="5803286" algn="l"/>
                <a:tab pos="6218012" algn="l"/>
                <a:tab pos="6632738" algn="l"/>
                <a:tab pos="7047464" algn="l"/>
                <a:tab pos="7462190" algn="l"/>
                <a:tab pos="7876916" algn="l"/>
                <a:tab pos="8291642" algn="l"/>
              </a:tabLst>
            </a:pPr>
            <a:r>
              <a:rPr lang="en-GB" sz="2500" dirty="0"/>
              <a:t>From the Greek island of Samos</a:t>
            </a:r>
          </a:p>
          <a:p>
            <a:pPr>
              <a:spcBef>
                <a:spcPts val="635"/>
              </a:spcBef>
              <a:spcAft>
                <a:spcPct val="0"/>
              </a:spcAft>
              <a:tabLst>
                <a:tab pos="411846" algn="l"/>
                <a:tab pos="826572" algn="l"/>
                <a:tab pos="1241298" algn="l"/>
                <a:tab pos="1656024" algn="l"/>
                <a:tab pos="2070751" algn="l"/>
                <a:tab pos="2485477" algn="l"/>
                <a:tab pos="2900203" algn="l"/>
                <a:tab pos="3314929" algn="l"/>
                <a:tab pos="3729655" algn="l"/>
                <a:tab pos="4144381" algn="l"/>
                <a:tab pos="4559107" algn="l"/>
                <a:tab pos="4973833" algn="l"/>
                <a:tab pos="5388560" algn="l"/>
                <a:tab pos="5803286" algn="l"/>
                <a:tab pos="6218012" algn="l"/>
                <a:tab pos="6632738" algn="l"/>
                <a:tab pos="7047464" algn="l"/>
                <a:tab pos="7462190" algn="l"/>
                <a:tab pos="7876916" algn="l"/>
                <a:tab pos="8291642" algn="l"/>
              </a:tabLst>
            </a:pPr>
            <a:r>
              <a:rPr lang="en-GB" sz="2500" dirty="0"/>
              <a:t>Established school in a garden outside Athens</a:t>
            </a:r>
          </a:p>
          <a:p>
            <a:pPr>
              <a:spcBef>
                <a:spcPts val="635"/>
              </a:spcBef>
              <a:spcAft>
                <a:spcPct val="0"/>
              </a:spcAft>
              <a:tabLst>
                <a:tab pos="411846" algn="l"/>
                <a:tab pos="826572" algn="l"/>
                <a:tab pos="1241298" algn="l"/>
                <a:tab pos="1656024" algn="l"/>
                <a:tab pos="2070751" algn="l"/>
                <a:tab pos="2485477" algn="l"/>
                <a:tab pos="2900203" algn="l"/>
                <a:tab pos="3314929" algn="l"/>
                <a:tab pos="3729655" algn="l"/>
                <a:tab pos="4144381" algn="l"/>
                <a:tab pos="4559107" algn="l"/>
                <a:tab pos="4973833" algn="l"/>
                <a:tab pos="5388560" algn="l"/>
                <a:tab pos="5803286" algn="l"/>
                <a:tab pos="6218012" algn="l"/>
                <a:tab pos="6632738" algn="l"/>
                <a:tab pos="7047464" algn="l"/>
                <a:tab pos="7462190" algn="l"/>
                <a:tab pos="7876916" algn="l"/>
                <a:tab pos="8291642" algn="l"/>
              </a:tabLst>
            </a:pPr>
            <a:r>
              <a:rPr lang="en-GB" sz="2500" dirty="0"/>
              <a:t>Died 270 B. C.</a:t>
            </a:r>
          </a:p>
        </p:txBody>
      </p:sp>
      <p:pic>
        <p:nvPicPr>
          <p:cNvPr id="307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9041" y="1906760"/>
            <a:ext cx="3229920" cy="4314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28819567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1"/>
          <p:cNvSpPr>
            <a:spLocks noGrp="1" noChangeArrowheads="1"/>
          </p:cNvSpPr>
          <p:nvPr>
            <p:ph type="title"/>
          </p:nvPr>
        </p:nvSpPr>
        <p:spPr>
          <a:xfrm>
            <a:off x="671041" y="568860"/>
            <a:ext cx="7803360" cy="1140600"/>
          </a:xfrm>
        </p:spPr>
        <p:txBody>
          <a:bodyPr>
            <a:normAutofit/>
          </a:bodyPr>
          <a:lstStyle/>
          <a:p>
            <a:pPr>
              <a:tabLst>
                <a:tab pos="0" algn="l"/>
                <a:tab pos="414726" algn="l"/>
                <a:tab pos="829452" algn="l"/>
                <a:tab pos="1244178" algn="l"/>
                <a:tab pos="1658904" algn="l"/>
                <a:tab pos="2073631" algn="l"/>
                <a:tab pos="2488357" algn="l"/>
                <a:tab pos="2903083" algn="l"/>
                <a:tab pos="3317809" algn="l"/>
                <a:tab pos="3732535" algn="l"/>
                <a:tab pos="4147261" algn="l"/>
                <a:tab pos="4561987" algn="l"/>
                <a:tab pos="4976713" algn="l"/>
                <a:tab pos="5391440" algn="l"/>
                <a:tab pos="5806166" algn="l"/>
                <a:tab pos="6220892" algn="l"/>
                <a:tab pos="6635618" algn="l"/>
                <a:tab pos="7050344" algn="l"/>
                <a:tab pos="7465070" algn="l"/>
                <a:tab pos="7879796" algn="l"/>
                <a:tab pos="8294522" algn="l"/>
              </a:tabLst>
            </a:pPr>
            <a:r>
              <a:rPr lang="en-GB" dirty="0" smtClean="0">
                <a:effectLst/>
                <a:latin typeface="Times New Roman" pitchFamily="18" charset="0"/>
                <a:cs typeface="Times New Roman" pitchFamily="18" charset="0"/>
              </a:rPr>
              <a:t>Real </a:t>
            </a:r>
            <a:r>
              <a:rPr lang="en-GB" dirty="0" smtClean="0">
                <a:effectLst/>
                <a:latin typeface="Times New Roman" pitchFamily="18" charset="0"/>
                <a:cs typeface="Times New Roman" pitchFamily="18" charset="0"/>
              </a:rPr>
              <a:t>Epicurean Life</a:t>
            </a:r>
          </a:p>
        </p:txBody>
      </p:sp>
      <p:sp>
        <p:nvSpPr>
          <p:cNvPr id="6147" name="Rectangle 2"/>
          <p:cNvSpPr>
            <a:spLocks noGrp="1" noChangeArrowheads="1"/>
          </p:cNvSpPr>
          <p:nvPr>
            <p:ph idx="1"/>
          </p:nvPr>
        </p:nvSpPr>
        <p:spPr>
          <a:xfrm>
            <a:off x="671041" y="1906760"/>
            <a:ext cx="7803360" cy="4627206"/>
          </a:xfrm>
        </p:spPr>
        <p:txBody>
          <a:bodyPr>
            <a:normAutofit/>
          </a:bodyPr>
          <a:lstStyle/>
          <a:p>
            <a:pPr>
              <a:tabLst>
                <a:tab pos="411846" algn="l"/>
                <a:tab pos="826572" algn="l"/>
                <a:tab pos="1241298" algn="l"/>
                <a:tab pos="1656024" algn="l"/>
                <a:tab pos="2070751" algn="l"/>
                <a:tab pos="2485477" algn="l"/>
                <a:tab pos="2900203" algn="l"/>
                <a:tab pos="3314929" algn="l"/>
                <a:tab pos="3729655" algn="l"/>
                <a:tab pos="4144381" algn="l"/>
                <a:tab pos="4559107" algn="l"/>
                <a:tab pos="4973833" algn="l"/>
                <a:tab pos="5388560" algn="l"/>
                <a:tab pos="5803286" algn="l"/>
                <a:tab pos="6218012" algn="l"/>
                <a:tab pos="6632738" algn="l"/>
                <a:tab pos="7047464" algn="l"/>
                <a:tab pos="7462190" algn="l"/>
                <a:tab pos="7876916" algn="l"/>
                <a:tab pos="8291642" algn="l"/>
              </a:tabLst>
            </a:pP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Epicurus and his followers </a:t>
            </a:r>
            <a:endParaRPr lang="en-GB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ü"/>
              <a:tabLst>
                <a:tab pos="411846" algn="l"/>
                <a:tab pos="826572" algn="l"/>
                <a:tab pos="1241298" algn="l"/>
                <a:tab pos="1656024" algn="l"/>
                <a:tab pos="2070751" algn="l"/>
                <a:tab pos="2485477" algn="l"/>
                <a:tab pos="2900203" algn="l"/>
                <a:tab pos="3314929" algn="l"/>
                <a:tab pos="3729655" algn="l"/>
                <a:tab pos="4144381" algn="l"/>
                <a:tab pos="4559107" algn="l"/>
                <a:tab pos="4973833" algn="l"/>
                <a:tab pos="5388560" algn="l"/>
                <a:tab pos="5803286" algn="l"/>
                <a:tab pos="6218012" algn="l"/>
                <a:tab pos="6632738" algn="l"/>
                <a:tab pos="7047464" algn="l"/>
                <a:tab pos="7462190" algn="l"/>
                <a:tab pos="7876916" algn="l"/>
                <a:tab pos="8291642" algn="l"/>
              </a:tabLst>
            </a:pP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lived 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a relatively 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isolated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life in a garden he owned outside Athens</a:t>
            </a:r>
          </a:p>
          <a:p>
            <a:pPr>
              <a:buFont typeface="Wingdings" pitchFamily="2" charset="2"/>
              <a:buChar char="ü"/>
              <a:tabLst>
                <a:tab pos="411846" algn="l"/>
                <a:tab pos="826572" algn="l"/>
                <a:tab pos="1241298" algn="l"/>
                <a:tab pos="1656024" algn="l"/>
                <a:tab pos="2070751" algn="l"/>
                <a:tab pos="2485477" algn="l"/>
                <a:tab pos="2900203" algn="l"/>
                <a:tab pos="3314929" algn="l"/>
                <a:tab pos="3729655" algn="l"/>
                <a:tab pos="4144381" algn="l"/>
                <a:tab pos="4559107" algn="l"/>
                <a:tab pos="4973833" algn="l"/>
                <a:tab pos="5388560" algn="l"/>
                <a:tab pos="5803286" algn="l"/>
                <a:tab pos="6218012" algn="l"/>
                <a:tab pos="6632738" algn="l"/>
                <a:tab pos="7047464" algn="l"/>
                <a:tab pos="7462190" algn="l"/>
                <a:tab pos="7876916" algn="l"/>
                <a:tab pos="8291642" algn="l"/>
              </a:tabLst>
            </a:pP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Valued 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friendship above all other social 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relations</a:t>
            </a:r>
          </a:p>
          <a:p>
            <a:pPr>
              <a:buFont typeface="Wingdings" pitchFamily="2" charset="2"/>
              <a:buChar char="ü"/>
              <a:tabLst>
                <a:tab pos="411846" algn="l"/>
                <a:tab pos="826572" algn="l"/>
                <a:tab pos="1241298" algn="l"/>
                <a:tab pos="1656024" algn="l"/>
                <a:tab pos="2070751" algn="l"/>
                <a:tab pos="2485477" algn="l"/>
                <a:tab pos="2900203" algn="l"/>
                <a:tab pos="3314929" algn="l"/>
                <a:tab pos="3729655" algn="l"/>
                <a:tab pos="4144381" algn="l"/>
                <a:tab pos="4559107" algn="l"/>
                <a:tab pos="4973833" algn="l"/>
                <a:tab pos="5388560" algn="l"/>
                <a:tab pos="5803286" algn="l"/>
                <a:tab pos="6218012" algn="l"/>
                <a:tab pos="6632738" algn="l"/>
                <a:tab pos="7047464" algn="l"/>
                <a:tab pos="7462190" algn="l"/>
                <a:tab pos="7876916" algn="l"/>
                <a:tab pos="8291642" algn="l"/>
              </a:tabLst>
            </a:pP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ife-style 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of the Epicureans was very frugal</a:t>
            </a:r>
          </a:p>
          <a:p>
            <a:pPr>
              <a:tabLst>
                <a:tab pos="411846" algn="l"/>
                <a:tab pos="826572" algn="l"/>
                <a:tab pos="1241298" algn="l"/>
                <a:tab pos="1656024" algn="l"/>
                <a:tab pos="2070751" algn="l"/>
                <a:tab pos="2485477" algn="l"/>
                <a:tab pos="2900203" algn="l"/>
                <a:tab pos="3314929" algn="l"/>
                <a:tab pos="3729655" algn="l"/>
                <a:tab pos="4144381" algn="l"/>
                <a:tab pos="4559107" algn="l"/>
                <a:tab pos="4973833" algn="l"/>
                <a:tab pos="5388560" algn="l"/>
                <a:tab pos="5803286" algn="l"/>
                <a:tab pos="6218012" algn="l"/>
                <a:tab pos="6632738" algn="l"/>
                <a:tab pos="7047464" algn="l"/>
                <a:tab pos="7462190" algn="l"/>
                <a:tab pos="7876916" algn="l"/>
                <a:tab pos="8291642" algn="l"/>
              </a:tabLst>
            </a:pP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Epicurus </a:t>
            </a:r>
            <a:endParaRPr lang="en-GB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ü"/>
              <a:tabLst>
                <a:tab pos="411846" algn="l"/>
                <a:tab pos="826572" algn="l"/>
                <a:tab pos="1241298" algn="l"/>
                <a:tab pos="1656024" algn="l"/>
                <a:tab pos="2070751" algn="l"/>
                <a:tab pos="2485477" algn="l"/>
                <a:tab pos="2900203" algn="l"/>
                <a:tab pos="3314929" algn="l"/>
                <a:tab pos="3729655" algn="l"/>
                <a:tab pos="4144381" algn="l"/>
                <a:tab pos="4559107" algn="l"/>
                <a:tab pos="4973833" algn="l"/>
                <a:tab pos="5388560" algn="l"/>
                <a:tab pos="5803286" algn="l"/>
                <a:tab pos="6218012" algn="l"/>
                <a:tab pos="6632738" algn="l"/>
                <a:tab pos="7047464" algn="l"/>
                <a:tab pos="7462190" algn="l"/>
                <a:tab pos="7876916" algn="l"/>
                <a:tab pos="8291642" algn="l"/>
              </a:tabLst>
            </a:pP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had 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a sparse diet and </a:t>
            </a:r>
            <a:endParaRPr lang="en-GB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ü"/>
              <a:tabLst>
                <a:tab pos="411846" algn="l"/>
                <a:tab pos="826572" algn="l"/>
                <a:tab pos="1241298" algn="l"/>
                <a:tab pos="1656024" algn="l"/>
                <a:tab pos="2070751" algn="l"/>
                <a:tab pos="2485477" algn="l"/>
                <a:tab pos="2900203" algn="l"/>
                <a:tab pos="3314929" algn="l"/>
                <a:tab pos="3729655" algn="l"/>
                <a:tab pos="4144381" algn="l"/>
                <a:tab pos="4559107" algn="l"/>
                <a:tab pos="4973833" algn="l"/>
                <a:tab pos="5388560" algn="l"/>
                <a:tab pos="5803286" algn="l"/>
                <a:tab pos="6218012" algn="l"/>
                <a:tab pos="6632738" algn="l"/>
                <a:tab pos="7047464" algn="l"/>
                <a:tab pos="7462190" algn="l"/>
                <a:tab pos="7876916" algn="l"/>
                <a:tab pos="8291642" algn="l"/>
              </a:tabLst>
            </a:pP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considered 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a piece of cheese an extravagance</a:t>
            </a:r>
          </a:p>
        </p:txBody>
      </p:sp>
    </p:spTree>
    <p:extLst>
      <p:ext uri="{BB962C8B-B14F-4D97-AF65-F5344CB8AC3E}">
        <p14:creationId xmlns:p14="http://schemas.microsoft.com/office/powerpoint/2010/main" val="3412037549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1"/>
          <p:cNvSpPr>
            <a:spLocks noGrp="1" noChangeArrowheads="1"/>
          </p:cNvSpPr>
          <p:nvPr>
            <p:ph type="title"/>
          </p:nvPr>
        </p:nvSpPr>
        <p:spPr>
          <a:xfrm>
            <a:off x="671040" y="568861"/>
            <a:ext cx="7806240" cy="1143480"/>
          </a:xfrm>
        </p:spPr>
        <p:txBody>
          <a:bodyPr>
            <a:normAutofit fontScale="90000"/>
          </a:bodyPr>
          <a:lstStyle/>
          <a:p>
            <a:pPr>
              <a:tabLst>
                <a:tab pos="0" algn="l"/>
                <a:tab pos="414726" algn="l"/>
                <a:tab pos="829452" algn="l"/>
                <a:tab pos="1244178" algn="l"/>
                <a:tab pos="1658904" algn="l"/>
                <a:tab pos="2073631" algn="l"/>
                <a:tab pos="2488357" algn="l"/>
                <a:tab pos="2903083" algn="l"/>
                <a:tab pos="3317809" algn="l"/>
                <a:tab pos="3732535" algn="l"/>
                <a:tab pos="4147261" algn="l"/>
                <a:tab pos="4561987" algn="l"/>
                <a:tab pos="4976713" algn="l"/>
                <a:tab pos="5391440" algn="l"/>
                <a:tab pos="5806166" algn="l"/>
                <a:tab pos="6220892" algn="l"/>
                <a:tab pos="6635618" algn="l"/>
                <a:tab pos="7050344" algn="l"/>
                <a:tab pos="7465070" algn="l"/>
                <a:tab pos="7879796" algn="l"/>
                <a:tab pos="8294522" algn="l"/>
              </a:tabLst>
            </a:pPr>
            <a:r>
              <a:rPr lang="en-GB" dirty="0" smtClean="0">
                <a:effectLst/>
                <a:latin typeface="Times New Roman" pitchFamily="18" charset="0"/>
                <a:cs typeface="Times New Roman" pitchFamily="18" charset="0"/>
              </a:rPr>
              <a:t>Epicurean in Perspective: Happiness</a:t>
            </a:r>
            <a:endParaRPr lang="en-GB" dirty="0" smtClean="0"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171" name="Rectangle 2"/>
          <p:cNvSpPr>
            <a:spLocks noGrp="1" noChangeArrowheads="1"/>
          </p:cNvSpPr>
          <p:nvPr>
            <p:ph idx="1"/>
          </p:nvPr>
        </p:nvSpPr>
        <p:spPr>
          <a:xfrm>
            <a:off x="671040" y="1906760"/>
            <a:ext cx="7806240" cy="4320454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spcBef>
                <a:spcPts val="726"/>
              </a:spcBef>
              <a:spcAft>
                <a:spcPct val="0"/>
              </a:spcAft>
              <a:tabLst>
                <a:tab pos="411846" algn="l"/>
                <a:tab pos="826572" algn="l"/>
                <a:tab pos="1241298" algn="l"/>
                <a:tab pos="1656024" algn="l"/>
                <a:tab pos="2070751" algn="l"/>
                <a:tab pos="2485477" algn="l"/>
                <a:tab pos="2900203" algn="l"/>
                <a:tab pos="3314929" algn="l"/>
                <a:tab pos="3729655" algn="l"/>
                <a:tab pos="4144381" algn="l"/>
                <a:tab pos="4559107" algn="l"/>
                <a:tab pos="4973833" algn="l"/>
                <a:tab pos="5388560" algn="l"/>
                <a:tab pos="5803286" algn="l"/>
                <a:tab pos="6218012" algn="l"/>
                <a:tab pos="6632738" algn="l"/>
                <a:tab pos="7047464" algn="l"/>
                <a:tab pos="7462190" algn="l"/>
                <a:tab pos="7876916" algn="l"/>
                <a:tab pos="8291642" algn="l"/>
              </a:tabLst>
            </a:pP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If happiness is present, we have everything</a:t>
            </a:r>
          </a:p>
          <a:p>
            <a:pPr>
              <a:lnSpc>
                <a:spcPct val="150000"/>
              </a:lnSpc>
              <a:spcBef>
                <a:spcPts val="726"/>
              </a:spcBef>
              <a:spcAft>
                <a:spcPct val="0"/>
              </a:spcAft>
              <a:tabLst>
                <a:tab pos="411846" algn="l"/>
                <a:tab pos="826572" algn="l"/>
                <a:tab pos="1241298" algn="l"/>
                <a:tab pos="1656024" algn="l"/>
                <a:tab pos="2070751" algn="l"/>
                <a:tab pos="2485477" algn="l"/>
                <a:tab pos="2900203" algn="l"/>
                <a:tab pos="3314929" algn="l"/>
                <a:tab pos="3729655" algn="l"/>
                <a:tab pos="4144381" algn="l"/>
                <a:tab pos="4559107" algn="l"/>
                <a:tab pos="4973833" algn="l"/>
                <a:tab pos="5388560" algn="l"/>
                <a:tab pos="5803286" algn="l"/>
                <a:tab pos="6218012" algn="l"/>
                <a:tab pos="6632738" algn="l"/>
                <a:tab pos="7047464" algn="l"/>
                <a:tab pos="7462190" algn="l"/>
                <a:tab pos="7876916" algn="l"/>
                <a:tab pos="8291642" algn="l"/>
              </a:tabLst>
            </a:pP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If happiness is absent, we do everything we can to get it</a:t>
            </a:r>
          </a:p>
          <a:p>
            <a:pPr>
              <a:lnSpc>
                <a:spcPct val="150000"/>
              </a:lnSpc>
              <a:spcBef>
                <a:spcPts val="726"/>
              </a:spcBef>
              <a:spcAft>
                <a:spcPct val="0"/>
              </a:spcAft>
              <a:tabLst>
                <a:tab pos="411846" algn="l"/>
                <a:tab pos="826572" algn="l"/>
                <a:tab pos="1241298" algn="l"/>
                <a:tab pos="1656024" algn="l"/>
                <a:tab pos="2070751" algn="l"/>
                <a:tab pos="2485477" algn="l"/>
                <a:tab pos="2900203" algn="l"/>
                <a:tab pos="3314929" algn="l"/>
                <a:tab pos="3729655" algn="l"/>
                <a:tab pos="4144381" algn="l"/>
                <a:tab pos="4559107" algn="l"/>
                <a:tab pos="4973833" algn="l"/>
                <a:tab pos="5388560" algn="l"/>
                <a:tab pos="5803286" algn="l"/>
                <a:tab pos="6218012" algn="l"/>
                <a:tab pos="6632738" algn="l"/>
                <a:tab pos="7047464" algn="l"/>
                <a:tab pos="7462190" algn="l"/>
                <a:tab pos="7876916" algn="l"/>
                <a:tab pos="8291642" algn="l"/>
              </a:tabLst>
            </a:pP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So, one must practice the things that produce happiness</a:t>
            </a:r>
          </a:p>
          <a:p>
            <a:pPr>
              <a:lnSpc>
                <a:spcPct val="150000"/>
              </a:lnSpc>
              <a:spcBef>
                <a:spcPts val="726"/>
              </a:spcBef>
              <a:spcAft>
                <a:spcPct val="0"/>
              </a:spcAft>
              <a:tabLst>
                <a:tab pos="411846" algn="l"/>
                <a:tab pos="826572" algn="l"/>
                <a:tab pos="1241298" algn="l"/>
                <a:tab pos="1656024" algn="l"/>
                <a:tab pos="2070751" algn="l"/>
                <a:tab pos="2485477" algn="l"/>
                <a:tab pos="2900203" algn="l"/>
                <a:tab pos="3314929" algn="l"/>
                <a:tab pos="3729655" algn="l"/>
                <a:tab pos="4144381" algn="l"/>
                <a:tab pos="4559107" algn="l"/>
                <a:tab pos="4973833" algn="l"/>
                <a:tab pos="5388560" algn="l"/>
                <a:tab pos="5803286" algn="l"/>
                <a:tab pos="6218012" algn="l"/>
                <a:tab pos="6632738" algn="l"/>
                <a:tab pos="7047464" algn="l"/>
                <a:tab pos="7462190" algn="l"/>
                <a:tab pos="7876916" algn="l"/>
                <a:tab pos="8291642" algn="l"/>
              </a:tabLst>
            </a:pP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The person who lives well is the happy person</a:t>
            </a:r>
          </a:p>
          <a:p>
            <a:pPr>
              <a:lnSpc>
                <a:spcPct val="150000"/>
              </a:lnSpc>
              <a:spcBef>
                <a:spcPts val="726"/>
              </a:spcBef>
              <a:spcAft>
                <a:spcPct val="0"/>
              </a:spcAft>
              <a:tabLst>
                <a:tab pos="411846" algn="l"/>
                <a:tab pos="826572" algn="l"/>
                <a:tab pos="1241298" algn="l"/>
                <a:tab pos="1656024" algn="l"/>
                <a:tab pos="2070751" algn="l"/>
                <a:tab pos="2485477" algn="l"/>
                <a:tab pos="2900203" algn="l"/>
                <a:tab pos="3314929" algn="l"/>
                <a:tab pos="3729655" algn="l"/>
                <a:tab pos="4144381" algn="l"/>
                <a:tab pos="4559107" algn="l"/>
                <a:tab pos="4973833" algn="l"/>
                <a:tab pos="5388560" algn="l"/>
                <a:tab pos="5803286" algn="l"/>
                <a:tab pos="6218012" algn="l"/>
                <a:tab pos="6632738" algn="l"/>
                <a:tab pos="7047464" algn="l"/>
                <a:tab pos="7462190" algn="l"/>
                <a:tab pos="7876916" algn="l"/>
                <a:tab pos="8291642" algn="l"/>
              </a:tabLst>
            </a:pP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The happy person fears neither the gods nor 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death</a:t>
            </a:r>
          </a:p>
          <a:p>
            <a:pPr marL="342900" lvl="1" indent="-342900">
              <a:lnSpc>
                <a:spcPct val="150000"/>
              </a:lnSpc>
              <a:spcBef>
                <a:spcPts val="726"/>
              </a:spcBef>
              <a:spcAft>
                <a:spcPct val="0"/>
              </a:spcAft>
              <a:buFont typeface="Arial" pitchFamily="34" charset="0"/>
              <a:buChar char="•"/>
              <a:tabLst>
                <a:tab pos="411846" algn="l"/>
                <a:tab pos="826572" algn="l"/>
                <a:tab pos="1241298" algn="l"/>
                <a:tab pos="1656024" algn="l"/>
                <a:tab pos="2070751" algn="l"/>
                <a:tab pos="2485477" algn="l"/>
                <a:tab pos="2900203" algn="l"/>
                <a:tab pos="3314929" algn="l"/>
                <a:tab pos="3729655" algn="l"/>
                <a:tab pos="4144381" algn="l"/>
                <a:tab pos="4559107" algn="l"/>
                <a:tab pos="4973833" algn="l"/>
                <a:tab pos="5388560" algn="l"/>
                <a:tab pos="5803286" algn="l"/>
                <a:tab pos="6218012" algn="l"/>
                <a:tab pos="6632738" algn="l"/>
                <a:tab pos="7047464" algn="l"/>
                <a:tab pos="7462190" algn="l"/>
                <a:tab pos="7876916" algn="l"/>
                <a:tab pos="8291642" algn="l"/>
              </a:tabLst>
            </a:pP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(Bloch, 2009) </a:t>
            </a:r>
          </a:p>
          <a:p>
            <a:pPr>
              <a:spcBef>
                <a:spcPts val="726"/>
              </a:spcBef>
              <a:spcAft>
                <a:spcPct val="0"/>
              </a:spcAft>
              <a:tabLst>
                <a:tab pos="411846" algn="l"/>
                <a:tab pos="826572" algn="l"/>
                <a:tab pos="1241298" algn="l"/>
                <a:tab pos="1656024" algn="l"/>
                <a:tab pos="2070751" algn="l"/>
                <a:tab pos="2485477" algn="l"/>
                <a:tab pos="2900203" algn="l"/>
                <a:tab pos="3314929" algn="l"/>
                <a:tab pos="3729655" algn="l"/>
                <a:tab pos="4144381" algn="l"/>
                <a:tab pos="4559107" algn="l"/>
                <a:tab pos="4973833" algn="l"/>
                <a:tab pos="5388560" algn="l"/>
                <a:tab pos="5803286" algn="l"/>
                <a:tab pos="6218012" algn="l"/>
                <a:tab pos="6632738" algn="l"/>
                <a:tab pos="7047464" algn="l"/>
                <a:tab pos="7462190" algn="l"/>
                <a:tab pos="7876916" algn="l"/>
                <a:tab pos="8291642" algn="l"/>
              </a:tabLst>
            </a:pP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3706312678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"/>
          <p:cNvSpPr>
            <a:spLocks noGrp="1" noChangeArrowheads="1"/>
          </p:cNvSpPr>
          <p:nvPr>
            <p:ph type="title"/>
          </p:nvPr>
        </p:nvSpPr>
        <p:spPr>
          <a:xfrm>
            <a:off x="671041" y="568860"/>
            <a:ext cx="7803360" cy="1140600"/>
          </a:xfrm>
        </p:spPr>
        <p:txBody>
          <a:bodyPr/>
          <a:lstStyle/>
          <a:p>
            <a:pPr>
              <a:tabLst>
                <a:tab pos="0" algn="l"/>
                <a:tab pos="414726" algn="l"/>
                <a:tab pos="829452" algn="l"/>
                <a:tab pos="1244178" algn="l"/>
                <a:tab pos="1658904" algn="l"/>
                <a:tab pos="2073631" algn="l"/>
                <a:tab pos="2488357" algn="l"/>
                <a:tab pos="2903083" algn="l"/>
                <a:tab pos="3317809" algn="l"/>
                <a:tab pos="3732535" algn="l"/>
                <a:tab pos="4147261" algn="l"/>
                <a:tab pos="4561987" algn="l"/>
                <a:tab pos="4976713" algn="l"/>
                <a:tab pos="5391440" algn="l"/>
                <a:tab pos="5806166" algn="l"/>
                <a:tab pos="6220892" algn="l"/>
                <a:tab pos="6635618" algn="l"/>
                <a:tab pos="7050344" algn="l"/>
                <a:tab pos="7465070" algn="l"/>
                <a:tab pos="7879796" algn="l"/>
                <a:tab pos="8294522" algn="l"/>
              </a:tabLst>
            </a:pPr>
            <a:r>
              <a:rPr lang="en-GB" dirty="0" smtClean="0">
                <a:effectLst/>
                <a:latin typeface="Times New Roman" pitchFamily="18" charset="0"/>
                <a:cs typeface="Times New Roman" pitchFamily="18" charset="0"/>
              </a:rPr>
              <a:t>The Legacy of Epicurus</a:t>
            </a:r>
          </a:p>
        </p:txBody>
      </p:sp>
      <p:sp>
        <p:nvSpPr>
          <p:cNvPr id="5123" name="Rectangle 2"/>
          <p:cNvSpPr>
            <a:spLocks noGrp="1" noChangeArrowheads="1"/>
          </p:cNvSpPr>
          <p:nvPr>
            <p:ph idx="1"/>
          </p:nvPr>
        </p:nvSpPr>
        <p:spPr>
          <a:xfrm>
            <a:off x="671041" y="1906760"/>
            <a:ext cx="7803360" cy="459696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tabLst>
                <a:tab pos="411846" algn="l"/>
                <a:tab pos="826572" algn="l"/>
                <a:tab pos="1241298" algn="l"/>
                <a:tab pos="1656024" algn="l"/>
                <a:tab pos="2070751" algn="l"/>
                <a:tab pos="2485477" algn="l"/>
                <a:tab pos="2900203" algn="l"/>
                <a:tab pos="3314929" algn="l"/>
                <a:tab pos="3729655" algn="l"/>
                <a:tab pos="4144381" algn="l"/>
                <a:tab pos="4559107" algn="l"/>
                <a:tab pos="4973833" algn="l"/>
                <a:tab pos="5388560" algn="l"/>
                <a:tab pos="5803286" algn="l"/>
                <a:tab pos="6218012" algn="l"/>
                <a:tab pos="6632738" algn="l"/>
                <a:tab pos="7047464" algn="l"/>
                <a:tab pos="7462190" algn="l"/>
                <a:tab pos="7876916" algn="l"/>
                <a:tab pos="8291642" algn="l"/>
              </a:tabLst>
            </a:pP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The doctrines of Epicurus </a:t>
            </a:r>
            <a:endParaRPr lang="en-GB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ü"/>
              <a:tabLst>
                <a:tab pos="411846" algn="l"/>
                <a:tab pos="826572" algn="l"/>
                <a:tab pos="1241298" algn="l"/>
                <a:tab pos="1656024" algn="l"/>
                <a:tab pos="2070751" algn="l"/>
                <a:tab pos="2485477" algn="l"/>
                <a:tab pos="2900203" algn="l"/>
                <a:tab pos="3314929" algn="l"/>
                <a:tab pos="3729655" algn="l"/>
                <a:tab pos="4144381" algn="l"/>
                <a:tab pos="4559107" algn="l"/>
                <a:tab pos="4973833" algn="l"/>
                <a:tab pos="5388560" algn="l"/>
                <a:tab pos="5803286" algn="l"/>
                <a:tab pos="6218012" algn="l"/>
                <a:tab pos="6632738" algn="l"/>
                <a:tab pos="7047464" algn="l"/>
                <a:tab pos="7462190" algn="l"/>
                <a:tab pos="7876916" algn="l"/>
                <a:tab pos="8291642" algn="l"/>
              </a:tabLst>
            </a:pP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expounded 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at great length by the Roman Lucretius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  <a:tabLst>
                <a:tab pos="411846" algn="l"/>
                <a:tab pos="826572" algn="l"/>
                <a:tab pos="1241298" algn="l"/>
                <a:tab pos="1656024" algn="l"/>
                <a:tab pos="2070751" algn="l"/>
                <a:tab pos="2485477" algn="l"/>
                <a:tab pos="2900203" algn="l"/>
                <a:tab pos="3314929" algn="l"/>
                <a:tab pos="3729655" algn="l"/>
                <a:tab pos="4144381" algn="l"/>
                <a:tab pos="4559107" algn="l"/>
                <a:tab pos="4973833" algn="l"/>
                <a:tab pos="5388560" algn="l"/>
                <a:tab pos="5803286" algn="l"/>
                <a:tab pos="6218012" algn="l"/>
                <a:tab pos="6632738" algn="l"/>
                <a:tab pos="7047464" algn="l"/>
                <a:tab pos="7462190" algn="l"/>
                <a:tab pos="7876916" algn="l"/>
                <a:tab pos="8291642" algn="l"/>
              </a:tabLst>
            </a:pP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influenced 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modern philosophers such as David Hume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  <a:tabLst>
                <a:tab pos="411846" algn="l"/>
                <a:tab pos="826572" algn="l"/>
                <a:tab pos="1241298" algn="l"/>
                <a:tab pos="1656024" algn="l"/>
                <a:tab pos="2070751" algn="l"/>
                <a:tab pos="2485477" algn="l"/>
                <a:tab pos="2900203" algn="l"/>
                <a:tab pos="3314929" algn="l"/>
                <a:tab pos="3729655" algn="l"/>
                <a:tab pos="4144381" algn="l"/>
                <a:tab pos="4559107" algn="l"/>
                <a:tab pos="4973833" algn="l"/>
                <a:tab pos="5388560" algn="l"/>
                <a:tab pos="5803286" algn="l"/>
                <a:tab pos="6218012" algn="l"/>
                <a:tab pos="6632738" algn="l"/>
                <a:tab pos="7047464" algn="l"/>
                <a:tab pos="7462190" algn="l"/>
                <a:tab pos="7876916" algn="l"/>
                <a:tab pos="8291642" algn="l"/>
              </a:tabLst>
            </a:pP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An Epicurean is now considered to be a person devoted to sensuous pleasure</a:t>
            </a:r>
          </a:p>
          <a:p>
            <a:pPr marL="457200" lvl="1" indent="0">
              <a:lnSpc>
                <a:spcPct val="150000"/>
              </a:lnSpc>
              <a:buNone/>
              <a:tabLst>
                <a:tab pos="411846" algn="l"/>
                <a:tab pos="826572" algn="l"/>
                <a:tab pos="1241298" algn="l"/>
                <a:tab pos="1656024" algn="l"/>
                <a:tab pos="2070751" algn="l"/>
                <a:tab pos="2485477" algn="l"/>
                <a:tab pos="2900203" algn="l"/>
                <a:tab pos="3314929" algn="l"/>
                <a:tab pos="3729655" algn="l"/>
                <a:tab pos="4144381" algn="l"/>
                <a:tab pos="4559107" algn="l"/>
                <a:tab pos="4973833" algn="l"/>
                <a:tab pos="5388560" algn="l"/>
                <a:tab pos="5803286" algn="l"/>
                <a:tab pos="6218012" algn="l"/>
                <a:tab pos="6632738" algn="l"/>
                <a:tab pos="7047464" algn="l"/>
                <a:tab pos="7462190" algn="l"/>
                <a:tab pos="7876916" algn="l"/>
                <a:tab pos="8291642" algn="l"/>
              </a:tabLst>
            </a:pP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Bloch, 2009) </a:t>
            </a:r>
            <a:endParaRPr lang="en-GB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  <a:tabLst>
                <a:tab pos="411846" algn="l"/>
                <a:tab pos="826572" algn="l"/>
                <a:tab pos="1241298" algn="l"/>
                <a:tab pos="1656024" algn="l"/>
                <a:tab pos="2070751" algn="l"/>
                <a:tab pos="2485477" algn="l"/>
                <a:tab pos="2900203" algn="l"/>
                <a:tab pos="3314929" algn="l"/>
                <a:tab pos="3729655" algn="l"/>
                <a:tab pos="4144381" algn="l"/>
                <a:tab pos="4559107" algn="l"/>
                <a:tab pos="4973833" algn="l"/>
                <a:tab pos="5388560" algn="l"/>
                <a:tab pos="5803286" algn="l"/>
                <a:tab pos="6218012" algn="l"/>
                <a:tab pos="6632738" algn="l"/>
                <a:tab pos="7047464" algn="l"/>
                <a:tab pos="7462190" algn="l"/>
                <a:tab pos="7876916" algn="l"/>
                <a:tab pos="8291642" algn="l"/>
              </a:tabLst>
            </a:pPr>
            <a:endParaRPr lang="en-GB" sz="24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5465699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Research Method</a:t>
            </a:r>
            <a:endParaRPr lang="en-GB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sychological 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mechanisms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Hedonic happiness</a:t>
            </a:r>
          </a:p>
          <a:p>
            <a:pPr>
              <a:lnSpc>
                <a:spcPct val="150000"/>
              </a:lnSpc>
            </a:pP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high </a:t>
            </a: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frequencies of positive affect, </a:t>
            </a:r>
            <a:endParaRPr lang="en-GB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low </a:t>
            </a: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frequencies of negative affect, 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and</a:t>
            </a:r>
          </a:p>
          <a:p>
            <a:pPr>
              <a:lnSpc>
                <a:spcPct val="150000"/>
              </a:lnSpc>
            </a:pP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evaluating </a:t>
            </a: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life as 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satisfying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(King et al, 2008).</a:t>
            </a:r>
            <a:endParaRPr lang="en-GB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98327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Current Research</a:t>
            </a:r>
            <a:endParaRPr lang="en-GB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200000"/>
              </a:lnSpc>
              <a:buFont typeface="Wingdings" pitchFamily="2" charset="2"/>
              <a:buChar char="v"/>
            </a:pP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Epicurus hedonism seem too strict</a:t>
            </a:r>
          </a:p>
          <a:p>
            <a:pPr>
              <a:lnSpc>
                <a:spcPct val="200000"/>
              </a:lnSpc>
              <a:buFont typeface="Wingdings" pitchFamily="2" charset="2"/>
              <a:buChar char="v"/>
            </a:pP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Genuine human thriving seems impossible under the framework (Rosenbaum, 2014).</a:t>
            </a:r>
            <a:endParaRPr lang="en-GB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85588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936104"/>
          </a:xfrm>
        </p:spPr>
        <p:txBody>
          <a:bodyPr/>
          <a:lstStyle/>
          <a:p>
            <a:r>
              <a:rPr lang="en-GB" dirty="0" smtClean="0"/>
              <a:t>Future of the Study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3568" y="980728"/>
            <a:ext cx="8136904" cy="5328592"/>
          </a:xfrm>
        </p:spPr>
        <p:txBody>
          <a:bodyPr>
            <a:noAutofit/>
          </a:bodyPr>
          <a:lstStyle/>
          <a:p>
            <a:pPr>
              <a:lnSpc>
                <a:spcPct val="200000"/>
              </a:lnSpc>
            </a:pPr>
            <a:r>
              <a:rPr lang="en-GB" sz="2800" dirty="0">
                <a:latin typeface="Times New Roman" pitchFamily="18" charset="0"/>
                <a:cs typeface="Times New Roman" pitchFamily="18" charset="0"/>
              </a:rPr>
              <a:t>serene </a:t>
            </a:r>
            <a:r>
              <a:rPr lang="en-GB" sz="2800" dirty="0" smtClean="0">
                <a:latin typeface="Times New Roman" pitchFamily="18" charset="0"/>
                <a:cs typeface="Times New Roman" pitchFamily="18" charset="0"/>
              </a:rPr>
              <a:t>hedonism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GB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800" dirty="0" smtClean="0">
                <a:latin typeface="Times New Roman" pitchFamily="18" charset="0"/>
                <a:cs typeface="Times New Roman" pitchFamily="18" charset="0"/>
              </a:rPr>
              <a:t>--- There is need </a:t>
            </a:r>
            <a:r>
              <a:rPr lang="en-GB" sz="2800" dirty="0">
                <a:latin typeface="Times New Roman" pitchFamily="18" charset="0"/>
                <a:cs typeface="Times New Roman" pitchFamily="18" charset="0"/>
              </a:rPr>
              <a:t>recognized the need for deferring gratification or enduring pain. </a:t>
            </a:r>
            <a:endParaRPr lang="en-GB"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ct val="200000"/>
              </a:lnSpc>
              <a:buNone/>
            </a:pPr>
            <a:r>
              <a:rPr lang="en-GB" sz="2800" dirty="0" smtClean="0">
                <a:latin typeface="Times New Roman" pitchFamily="18" charset="0"/>
                <a:cs typeface="Times New Roman" pitchFamily="18" charset="0"/>
              </a:rPr>
              <a:t>--- He </a:t>
            </a:r>
            <a:r>
              <a:rPr lang="en-GB" sz="2800" dirty="0">
                <a:latin typeface="Times New Roman" pitchFamily="18" charset="0"/>
                <a:cs typeface="Times New Roman" pitchFamily="18" charset="0"/>
              </a:rPr>
              <a:t>advised his followers to lead a modest and contemplative life in friendly communities. </a:t>
            </a:r>
            <a:endParaRPr lang="en-GB"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ct val="200000"/>
              </a:lnSpc>
              <a:buNone/>
            </a:pPr>
            <a:r>
              <a:rPr lang="en-GB" sz="28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GB" sz="2800" dirty="0" err="1" smtClean="0">
                <a:latin typeface="Times New Roman" pitchFamily="18" charset="0"/>
                <a:cs typeface="Times New Roman" pitchFamily="18" charset="0"/>
              </a:rPr>
              <a:t>Poot</a:t>
            </a:r>
            <a:r>
              <a:rPr lang="en-GB" sz="2800" dirty="0" smtClean="0">
                <a:latin typeface="Times New Roman" pitchFamily="18" charset="0"/>
                <a:cs typeface="Times New Roman" pitchFamily="18" charset="0"/>
              </a:rPr>
              <a:t> et al, 2007)</a:t>
            </a:r>
            <a:endParaRPr lang="en-GB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45775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Limitation of the Study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Other thinkers found no comfort in the sobriety of Epicurus’ pleasure</a:t>
            </a:r>
          </a:p>
          <a:p>
            <a:r>
              <a:rPr lang="en-GB" dirty="0" err="1" smtClean="0"/>
              <a:t>Aristippus</a:t>
            </a:r>
            <a:r>
              <a:rPr lang="en-GB" dirty="0" smtClean="0"/>
              <a:t> and </a:t>
            </a:r>
            <a:r>
              <a:rPr lang="en-GB" dirty="0" err="1" smtClean="0"/>
              <a:t>Cyrenaics</a:t>
            </a:r>
            <a:r>
              <a:rPr lang="en-GB" dirty="0" smtClean="0"/>
              <a:t> ridiculed Epicurean life of pleasure as life akin to being asleep (Moen, 2015).</a:t>
            </a:r>
          </a:p>
          <a:p>
            <a:r>
              <a:rPr lang="en-GB" dirty="0" smtClean="0"/>
              <a:t>Put together pain and pleasure on a balance scale (Socrates)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223278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1"/>
          <p:cNvSpPr>
            <a:spLocks noGrp="1" noChangeArrowheads="1"/>
          </p:cNvSpPr>
          <p:nvPr>
            <p:ph type="title"/>
          </p:nvPr>
        </p:nvSpPr>
        <p:spPr>
          <a:xfrm>
            <a:off x="611560" y="188640"/>
            <a:ext cx="7806240" cy="792088"/>
          </a:xfrm>
        </p:spPr>
        <p:txBody>
          <a:bodyPr>
            <a:normAutofit/>
          </a:bodyPr>
          <a:lstStyle/>
          <a:p>
            <a:pPr>
              <a:tabLst>
                <a:tab pos="0" algn="l"/>
                <a:tab pos="414726" algn="l"/>
                <a:tab pos="829452" algn="l"/>
                <a:tab pos="1244178" algn="l"/>
                <a:tab pos="1658904" algn="l"/>
                <a:tab pos="2073631" algn="l"/>
                <a:tab pos="2488357" algn="l"/>
                <a:tab pos="2903083" algn="l"/>
                <a:tab pos="3317809" algn="l"/>
                <a:tab pos="3732535" algn="l"/>
                <a:tab pos="4147261" algn="l"/>
                <a:tab pos="4561987" algn="l"/>
                <a:tab pos="4976713" algn="l"/>
                <a:tab pos="5391440" algn="l"/>
                <a:tab pos="5806166" algn="l"/>
                <a:tab pos="6220892" algn="l"/>
                <a:tab pos="6635618" algn="l"/>
                <a:tab pos="7050344" algn="l"/>
                <a:tab pos="7465070" algn="l"/>
                <a:tab pos="7879796" algn="l"/>
                <a:tab pos="8294522" algn="l"/>
              </a:tabLst>
            </a:pPr>
            <a:r>
              <a:rPr lang="en-GB" dirty="0" smtClean="0">
                <a:effectLst/>
                <a:latin typeface="Times New Roman" pitchFamily="18" charset="0"/>
                <a:cs typeface="Times New Roman" pitchFamily="18" charset="0"/>
              </a:rPr>
              <a:t>Ethics: Pleasure </a:t>
            </a:r>
            <a:r>
              <a:rPr lang="en-GB" dirty="0" smtClean="0">
                <a:effectLst/>
                <a:latin typeface="Times New Roman" pitchFamily="18" charset="0"/>
                <a:cs typeface="Times New Roman" pitchFamily="18" charset="0"/>
              </a:rPr>
              <a:t>and Pain</a:t>
            </a:r>
          </a:p>
        </p:txBody>
      </p:sp>
      <p:sp>
        <p:nvSpPr>
          <p:cNvPr id="13315" name="Rectangle 2"/>
          <p:cNvSpPr>
            <a:spLocks noGrp="1" noChangeArrowheads="1"/>
          </p:cNvSpPr>
          <p:nvPr>
            <p:ph idx="1"/>
          </p:nvPr>
        </p:nvSpPr>
        <p:spPr>
          <a:xfrm>
            <a:off x="671040" y="1124744"/>
            <a:ext cx="7806240" cy="5733256"/>
          </a:xfrm>
        </p:spPr>
        <p:txBody>
          <a:bodyPr>
            <a:noAutofit/>
          </a:bodyPr>
          <a:lstStyle/>
          <a:p>
            <a:pPr>
              <a:lnSpc>
                <a:spcPct val="200000"/>
              </a:lnSpc>
              <a:spcBef>
                <a:spcPts val="726"/>
              </a:spcBef>
              <a:spcAft>
                <a:spcPct val="0"/>
              </a:spcAft>
              <a:tabLst>
                <a:tab pos="411846" algn="l"/>
                <a:tab pos="826572" algn="l"/>
                <a:tab pos="1241298" algn="l"/>
                <a:tab pos="1656024" algn="l"/>
                <a:tab pos="2070751" algn="l"/>
                <a:tab pos="2485477" algn="l"/>
                <a:tab pos="2900203" algn="l"/>
                <a:tab pos="3314929" algn="l"/>
                <a:tab pos="3729655" algn="l"/>
                <a:tab pos="4144381" algn="l"/>
                <a:tab pos="4559107" algn="l"/>
                <a:tab pos="4973833" algn="l"/>
                <a:tab pos="5388560" algn="l"/>
                <a:tab pos="5803286" algn="l"/>
                <a:tab pos="6218012" algn="l"/>
                <a:tab pos="6632738" algn="l"/>
                <a:tab pos="7047464" algn="l"/>
                <a:tab pos="7462190" algn="l"/>
                <a:tab pos="7876916" algn="l"/>
                <a:tab pos="8291642" algn="l"/>
              </a:tabLst>
            </a:pP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Every choice and avoidance should be referred to necessary natural desires</a:t>
            </a:r>
          </a:p>
          <a:p>
            <a:pPr>
              <a:lnSpc>
                <a:spcPct val="200000"/>
              </a:lnSpc>
              <a:spcBef>
                <a:spcPts val="726"/>
              </a:spcBef>
              <a:spcAft>
                <a:spcPct val="0"/>
              </a:spcAft>
              <a:tabLst>
                <a:tab pos="411846" algn="l"/>
                <a:tab pos="826572" algn="l"/>
                <a:tab pos="1241298" algn="l"/>
                <a:tab pos="1656024" algn="l"/>
                <a:tab pos="2070751" algn="l"/>
                <a:tab pos="2485477" algn="l"/>
                <a:tab pos="2900203" algn="l"/>
                <a:tab pos="3314929" algn="l"/>
                <a:tab pos="3729655" algn="l"/>
                <a:tab pos="4144381" algn="l"/>
                <a:tab pos="4559107" algn="l"/>
                <a:tab pos="4973833" algn="l"/>
                <a:tab pos="5388560" algn="l"/>
                <a:tab pos="5803286" algn="l"/>
                <a:tab pos="6218012" algn="l"/>
                <a:tab pos="6632738" algn="l"/>
                <a:tab pos="7047464" algn="l"/>
                <a:tab pos="7462190" algn="l"/>
                <a:tab pos="7876916" algn="l"/>
                <a:tab pos="8291642" algn="l"/>
              </a:tabLst>
            </a:pP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What they have in common is freedom from pain</a:t>
            </a:r>
          </a:p>
          <a:p>
            <a:pPr>
              <a:lnSpc>
                <a:spcPct val="200000"/>
              </a:lnSpc>
              <a:spcBef>
                <a:spcPts val="726"/>
              </a:spcBef>
              <a:spcAft>
                <a:spcPct val="0"/>
              </a:spcAft>
              <a:tabLst>
                <a:tab pos="411846" algn="l"/>
                <a:tab pos="826572" algn="l"/>
                <a:tab pos="1241298" algn="l"/>
                <a:tab pos="1656024" algn="l"/>
                <a:tab pos="2070751" algn="l"/>
                <a:tab pos="2485477" algn="l"/>
                <a:tab pos="2900203" algn="l"/>
                <a:tab pos="3314929" algn="l"/>
                <a:tab pos="3729655" algn="l"/>
                <a:tab pos="4144381" algn="l"/>
                <a:tab pos="4559107" algn="l"/>
                <a:tab pos="4973833" algn="l"/>
                <a:tab pos="5388560" algn="l"/>
                <a:tab pos="5803286" algn="l"/>
                <a:tab pos="6218012" algn="l"/>
                <a:tab pos="6632738" algn="l"/>
                <a:tab pos="7047464" algn="l"/>
                <a:tab pos="7462190" algn="l"/>
                <a:tab pos="7876916" algn="l"/>
                <a:tab pos="8291642" algn="l"/>
              </a:tabLst>
            </a:pP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We only need pleasure when its absence causes pain</a:t>
            </a:r>
          </a:p>
          <a:p>
            <a:pPr>
              <a:lnSpc>
                <a:spcPct val="200000"/>
              </a:lnSpc>
              <a:spcBef>
                <a:spcPts val="726"/>
              </a:spcBef>
              <a:spcAft>
                <a:spcPct val="0"/>
              </a:spcAft>
              <a:tabLst>
                <a:tab pos="411846" algn="l"/>
                <a:tab pos="826572" algn="l"/>
                <a:tab pos="1241298" algn="l"/>
                <a:tab pos="1656024" algn="l"/>
                <a:tab pos="2070751" algn="l"/>
                <a:tab pos="2485477" algn="l"/>
                <a:tab pos="2900203" algn="l"/>
                <a:tab pos="3314929" algn="l"/>
                <a:tab pos="3729655" algn="l"/>
                <a:tab pos="4144381" algn="l"/>
                <a:tab pos="4559107" algn="l"/>
                <a:tab pos="4973833" algn="l"/>
                <a:tab pos="5388560" algn="l"/>
                <a:tab pos="5803286" algn="l"/>
                <a:tab pos="6218012" algn="l"/>
                <a:tab pos="6632738" algn="l"/>
                <a:tab pos="7047464" algn="l"/>
                <a:tab pos="7462190" algn="l"/>
                <a:tab pos="7876916" algn="l"/>
                <a:tab pos="8291642" algn="l"/>
              </a:tabLst>
            </a:pP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When we are not in pain we need no pleasure</a:t>
            </a:r>
          </a:p>
          <a:p>
            <a:pPr>
              <a:lnSpc>
                <a:spcPct val="200000"/>
              </a:lnSpc>
              <a:spcBef>
                <a:spcPts val="726"/>
              </a:spcBef>
              <a:spcAft>
                <a:spcPct val="0"/>
              </a:spcAft>
              <a:tabLst>
                <a:tab pos="411846" algn="l"/>
                <a:tab pos="826572" algn="l"/>
                <a:tab pos="1241298" algn="l"/>
                <a:tab pos="1656024" algn="l"/>
                <a:tab pos="2070751" algn="l"/>
                <a:tab pos="2485477" algn="l"/>
                <a:tab pos="2900203" algn="l"/>
                <a:tab pos="3314929" algn="l"/>
                <a:tab pos="3729655" algn="l"/>
                <a:tab pos="4144381" algn="l"/>
                <a:tab pos="4559107" algn="l"/>
                <a:tab pos="4973833" algn="l"/>
                <a:tab pos="5388560" algn="l"/>
                <a:tab pos="5803286" algn="l"/>
                <a:tab pos="6218012" algn="l"/>
                <a:tab pos="6632738" algn="l"/>
                <a:tab pos="7047464" algn="l"/>
                <a:tab pos="7462190" algn="l"/>
                <a:tab pos="7876916" algn="l"/>
                <a:tab pos="8291642" algn="l"/>
              </a:tabLst>
            </a:pP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The greatest pleasure is 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mental</a:t>
            </a:r>
          </a:p>
          <a:p>
            <a:pPr marL="0" indent="0">
              <a:lnSpc>
                <a:spcPct val="200000"/>
              </a:lnSpc>
              <a:spcBef>
                <a:spcPts val="726"/>
              </a:spcBef>
              <a:spcAft>
                <a:spcPct val="0"/>
              </a:spcAft>
              <a:buNone/>
              <a:tabLst>
                <a:tab pos="411846" algn="l"/>
                <a:tab pos="826572" algn="l"/>
                <a:tab pos="1241298" algn="l"/>
                <a:tab pos="1656024" algn="l"/>
                <a:tab pos="2070751" algn="l"/>
                <a:tab pos="2485477" algn="l"/>
                <a:tab pos="2900203" algn="l"/>
                <a:tab pos="3314929" algn="l"/>
                <a:tab pos="3729655" algn="l"/>
                <a:tab pos="4144381" algn="l"/>
                <a:tab pos="4559107" algn="l"/>
                <a:tab pos="4973833" algn="l"/>
                <a:tab pos="5388560" algn="l"/>
                <a:tab pos="5803286" algn="l"/>
                <a:tab pos="6218012" algn="l"/>
                <a:tab pos="6632738" algn="l"/>
                <a:tab pos="7047464" algn="l"/>
                <a:tab pos="7462190" algn="l"/>
                <a:tab pos="7876916" algn="l"/>
                <a:tab pos="8291642" algn="l"/>
              </a:tabLst>
            </a:pP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			(Rosenbaum, 2014).</a:t>
            </a:r>
            <a:endParaRPr lang="en-GB" sz="24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1147119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>
          <a:xfrm>
            <a:off x="671040" y="568861"/>
            <a:ext cx="7806240" cy="1143480"/>
          </a:xfrm>
        </p:spPr>
        <p:txBody>
          <a:bodyPr>
            <a:normAutofit/>
          </a:bodyPr>
          <a:lstStyle/>
          <a:p>
            <a:pPr>
              <a:tabLst>
                <a:tab pos="0" algn="l"/>
                <a:tab pos="414726" algn="l"/>
                <a:tab pos="829452" algn="l"/>
                <a:tab pos="1244178" algn="l"/>
                <a:tab pos="1658904" algn="l"/>
                <a:tab pos="2073631" algn="l"/>
                <a:tab pos="2488357" algn="l"/>
                <a:tab pos="2903083" algn="l"/>
                <a:tab pos="3317809" algn="l"/>
                <a:tab pos="3732535" algn="l"/>
                <a:tab pos="4147261" algn="l"/>
                <a:tab pos="4561987" algn="l"/>
                <a:tab pos="4976713" algn="l"/>
                <a:tab pos="5391440" algn="l"/>
                <a:tab pos="5806166" algn="l"/>
                <a:tab pos="6220892" algn="l"/>
                <a:tab pos="6635618" algn="l"/>
                <a:tab pos="7050344" algn="l"/>
                <a:tab pos="7465070" algn="l"/>
                <a:tab pos="7879796" algn="l"/>
                <a:tab pos="8294522" algn="l"/>
              </a:tabLst>
            </a:pPr>
            <a:r>
              <a:rPr lang="en-GB" dirty="0" smtClean="0">
                <a:effectLst/>
                <a:latin typeface="Times New Roman" pitchFamily="18" charset="0"/>
                <a:cs typeface="Times New Roman" pitchFamily="18" charset="0"/>
              </a:rPr>
              <a:t>Ethics: Epicurus’s Contributions</a:t>
            </a:r>
          </a:p>
        </p:txBody>
      </p:sp>
      <p:sp>
        <p:nvSpPr>
          <p:cNvPr id="4099" name="Rectangle 2"/>
          <p:cNvSpPr>
            <a:spLocks noGrp="1" noChangeArrowheads="1"/>
          </p:cNvSpPr>
          <p:nvPr>
            <p:ph idx="1"/>
          </p:nvPr>
        </p:nvSpPr>
        <p:spPr>
          <a:xfrm>
            <a:off x="671040" y="1906760"/>
            <a:ext cx="7806240" cy="4320454"/>
          </a:xfrm>
        </p:spPr>
        <p:txBody>
          <a:bodyPr>
            <a:normAutofit/>
          </a:bodyPr>
          <a:lstStyle/>
          <a:p>
            <a:pPr>
              <a:spcBef>
                <a:spcPts val="635"/>
              </a:spcBef>
              <a:spcAft>
                <a:spcPct val="0"/>
              </a:spcAft>
              <a:tabLst>
                <a:tab pos="411846" algn="l"/>
                <a:tab pos="826572" algn="l"/>
                <a:tab pos="1241298" algn="l"/>
                <a:tab pos="1656024" algn="l"/>
                <a:tab pos="2070751" algn="l"/>
                <a:tab pos="2485477" algn="l"/>
                <a:tab pos="2900203" algn="l"/>
                <a:tab pos="3314929" algn="l"/>
                <a:tab pos="3729655" algn="l"/>
                <a:tab pos="4144381" algn="l"/>
                <a:tab pos="4559107" algn="l"/>
                <a:tab pos="4973833" algn="l"/>
                <a:tab pos="5388560" algn="l"/>
                <a:tab pos="5803286" algn="l"/>
                <a:tab pos="6218012" algn="l"/>
                <a:tab pos="6632738" algn="l"/>
                <a:tab pos="7047464" algn="l"/>
                <a:tab pos="7462190" algn="l"/>
                <a:tab pos="7876916" algn="l"/>
                <a:tab pos="8291642" algn="l"/>
              </a:tabLst>
            </a:pP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Epicurus’s atomism was influential on scientists of the early modern period (17</a:t>
            </a:r>
            <a:r>
              <a:rPr lang="en-GB" sz="2400" baseline="33000" dirty="0">
                <a:latin typeface="Times New Roman" pitchFamily="18" charset="0"/>
                <a:cs typeface="Times New Roman" pitchFamily="18" charset="0"/>
              </a:rPr>
              <a:t>th</a:t>
            </a: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 and 18</a:t>
            </a:r>
            <a:r>
              <a:rPr lang="en-GB" sz="2400" baseline="33000" dirty="0">
                <a:latin typeface="Times New Roman" pitchFamily="18" charset="0"/>
                <a:cs typeface="Times New Roman" pitchFamily="18" charset="0"/>
              </a:rPr>
              <a:t>th</a:t>
            </a: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centuries</a:t>
            </a:r>
          </a:p>
          <a:p>
            <a:pPr marL="0" indent="0">
              <a:spcBef>
                <a:spcPts val="635"/>
              </a:spcBef>
              <a:spcAft>
                <a:spcPct val="0"/>
              </a:spcAft>
              <a:buNone/>
              <a:tabLst>
                <a:tab pos="411846" algn="l"/>
                <a:tab pos="826572" algn="l"/>
                <a:tab pos="1241298" algn="l"/>
                <a:tab pos="1656024" algn="l"/>
                <a:tab pos="2070751" algn="l"/>
                <a:tab pos="2485477" algn="l"/>
                <a:tab pos="2900203" algn="l"/>
                <a:tab pos="3314929" algn="l"/>
                <a:tab pos="3729655" algn="l"/>
                <a:tab pos="4144381" algn="l"/>
                <a:tab pos="4559107" algn="l"/>
                <a:tab pos="4973833" algn="l"/>
                <a:tab pos="5388560" algn="l"/>
                <a:tab pos="5803286" algn="l"/>
                <a:tab pos="6218012" algn="l"/>
                <a:tab pos="6632738" algn="l"/>
                <a:tab pos="7047464" algn="l"/>
                <a:tab pos="7462190" algn="l"/>
                <a:tab pos="7876916" algn="l"/>
                <a:tab pos="8291642" algn="l"/>
              </a:tabLst>
            </a:pP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---Adopted 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and modified the earlier atomism of Leucippus and Democritus</a:t>
            </a:r>
          </a:p>
          <a:p>
            <a:pPr marL="0" indent="0">
              <a:spcBef>
                <a:spcPts val="635"/>
              </a:spcBef>
              <a:spcAft>
                <a:spcPct val="0"/>
              </a:spcAft>
              <a:buNone/>
              <a:tabLst>
                <a:tab pos="411846" algn="l"/>
                <a:tab pos="826572" algn="l"/>
                <a:tab pos="1241298" algn="l"/>
                <a:tab pos="1656024" algn="l"/>
                <a:tab pos="2070751" algn="l"/>
                <a:tab pos="2485477" algn="l"/>
                <a:tab pos="2900203" algn="l"/>
                <a:tab pos="3314929" algn="l"/>
                <a:tab pos="3729655" algn="l"/>
                <a:tab pos="4144381" algn="l"/>
                <a:tab pos="4559107" algn="l"/>
                <a:tab pos="4973833" algn="l"/>
                <a:tab pos="5388560" algn="l"/>
                <a:tab pos="5803286" algn="l"/>
                <a:tab pos="6218012" algn="l"/>
                <a:tab pos="6632738" algn="l"/>
                <a:tab pos="7047464" algn="l"/>
                <a:tab pos="7462190" algn="l"/>
                <a:tab pos="7876916" algn="l"/>
                <a:tab pos="8291642" algn="l"/>
              </a:tabLst>
            </a:pP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---Propounded 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an ethics according to which the goal of life is freedom from pain</a:t>
            </a:r>
          </a:p>
          <a:p>
            <a:pPr marL="0" indent="0">
              <a:spcBef>
                <a:spcPts val="635"/>
              </a:spcBef>
              <a:spcAft>
                <a:spcPct val="0"/>
              </a:spcAft>
              <a:buNone/>
              <a:tabLst>
                <a:tab pos="411846" algn="l"/>
                <a:tab pos="826572" algn="l"/>
                <a:tab pos="1241298" algn="l"/>
                <a:tab pos="1656024" algn="l"/>
                <a:tab pos="2070751" algn="l"/>
                <a:tab pos="2485477" algn="l"/>
                <a:tab pos="2900203" algn="l"/>
                <a:tab pos="3314929" algn="l"/>
                <a:tab pos="3729655" algn="l"/>
                <a:tab pos="4144381" algn="l"/>
                <a:tab pos="4559107" algn="l"/>
                <a:tab pos="4973833" algn="l"/>
                <a:tab pos="5388560" algn="l"/>
                <a:tab pos="5803286" algn="l"/>
                <a:tab pos="6218012" algn="l"/>
                <a:tab pos="6632738" algn="l"/>
                <a:tab pos="7047464" algn="l"/>
                <a:tab pos="7462190" algn="l"/>
                <a:tab pos="7876916" algn="l"/>
                <a:tab pos="8291642" algn="l"/>
              </a:tabLst>
            </a:pP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---Secularized 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philosophy, 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claiming 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that the gods have no influence on cosmic or human 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affairs 				(Rosenbaum, 2014)</a:t>
            </a:r>
            <a:endParaRPr lang="en-GB" sz="24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757871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Video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Huygens, C. (2009). Philosophy and Epicurus. YouTube. Retrieved </a:t>
            </a:r>
            <a:r>
              <a:rPr lang="en-GB" dirty="0"/>
              <a:t>from: https://</a:t>
            </a:r>
            <a:r>
              <a:rPr lang="en-GB" dirty="0" smtClean="0"/>
              <a:t>www.youtube.com/watch?v=4JwrAiv_IbM </a:t>
            </a:r>
          </a:p>
          <a:p>
            <a:pPr marL="0" indent="0">
              <a:buNone/>
            </a:pPr>
            <a:r>
              <a:rPr lang="en-GB" dirty="0" smtClean="0"/>
              <a:t>Time: 5:23 minutes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891625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432048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Summary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5576" y="620688"/>
            <a:ext cx="7931224" cy="5688632"/>
          </a:xfrm>
        </p:spPr>
        <p:txBody>
          <a:bodyPr>
            <a:noAutofit/>
          </a:bodyPr>
          <a:lstStyle/>
          <a:p>
            <a:pPr marL="0" indent="0">
              <a:lnSpc>
                <a:spcPct val="170000"/>
              </a:lnSpc>
              <a:buNone/>
            </a:pPr>
            <a:r>
              <a:rPr lang="en-GB" sz="1200" dirty="0" smtClean="0">
                <a:latin typeface="Times New Roman" pitchFamily="18" charset="0"/>
                <a:cs typeface="Times New Roman" pitchFamily="18" charset="0"/>
              </a:rPr>
              <a:t>Life</a:t>
            </a:r>
          </a:p>
          <a:p>
            <a:pPr>
              <a:lnSpc>
                <a:spcPct val="170000"/>
              </a:lnSpc>
              <a:spcBef>
                <a:spcPts val="635"/>
              </a:spcBef>
              <a:spcAft>
                <a:spcPct val="0"/>
              </a:spcAft>
              <a:tabLst>
                <a:tab pos="411846" algn="l"/>
                <a:tab pos="826572" algn="l"/>
                <a:tab pos="1241298" algn="l"/>
                <a:tab pos="1656024" algn="l"/>
                <a:tab pos="2070751" algn="l"/>
                <a:tab pos="2485477" algn="l"/>
                <a:tab pos="2900203" algn="l"/>
                <a:tab pos="3314929" algn="l"/>
                <a:tab pos="3729655" algn="l"/>
                <a:tab pos="4144381" algn="l"/>
                <a:tab pos="4559107" algn="l"/>
                <a:tab pos="4973833" algn="l"/>
                <a:tab pos="5388560" algn="l"/>
                <a:tab pos="5803286" algn="l"/>
                <a:tab pos="6218012" algn="l"/>
                <a:tab pos="6632738" algn="l"/>
                <a:tab pos="7047464" algn="l"/>
                <a:tab pos="7462190" algn="l"/>
                <a:tab pos="7876916" algn="l"/>
                <a:tab pos="8291642" algn="l"/>
              </a:tabLst>
            </a:pPr>
            <a:r>
              <a:rPr lang="en-GB" sz="1200" dirty="0" smtClean="0">
                <a:latin typeface="Times New Roman" pitchFamily="18" charset="0"/>
                <a:cs typeface="Times New Roman" pitchFamily="18" charset="0"/>
              </a:rPr>
              <a:t>---- </a:t>
            </a:r>
            <a:r>
              <a:rPr lang="en-GB" sz="1200" dirty="0">
                <a:latin typeface="Times New Roman" pitchFamily="18" charset="0"/>
                <a:cs typeface="Times New Roman" pitchFamily="18" charset="0"/>
              </a:rPr>
              <a:t>Born 341 B.C.</a:t>
            </a:r>
          </a:p>
          <a:p>
            <a:pPr>
              <a:lnSpc>
                <a:spcPct val="170000"/>
              </a:lnSpc>
              <a:spcBef>
                <a:spcPts val="635"/>
              </a:spcBef>
              <a:spcAft>
                <a:spcPct val="0"/>
              </a:spcAft>
              <a:tabLst>
                <a:tab pos="411846" algn="l"/>
                <a:tab pos="826572" algn="l"/>
                <a:tab pos="1241298" algn="l"/>
                <a:tab pos="1656024" algn="l"/>
                <a:tab pos="2070751" algn="l"/>
                <a:tab pos="2485477" algn="l"/>
                <a:tab pos="2900203" algn="l"/>
                <a:tab pos="3314929" algn="l"/>
                <a:tab pos="3729655" algn="l"/>
                <a:tab pos="4144381" algn="l"/>
                <a:tab pos="4559107" algn="l"/>
                <a:tab pos="4973833" algn="l"/>
                <a:tab pos="5388560" algn="l"/>
                <a:tab pos="5803286" algn="l"/>
                <a:tab pos="6218012" algn="l"/>
                <a:tab pos="6632738" algn="l"/>
                <a:tab pos="7047464" algn="l"/>
                <a:tab pos="7462190" algn="l"/>
                <a:tab pos="7876916" algn="l"/>
                <a:tab pos="8291642" algn="l"/>
              </a:tabLst>
            </a:pPr>
            <a:r>
              <a:rPr lang="en-GB" sz="1200" dirty="0">
                <a:latin typeface="Times New Roman" pitchFamily="18" charset="0"/>
                <a:cs typeface="Times New Roman" pitchFamily="18" charset="0"/>
              </a:rPr>
              <a:t>From the Greek island of Samos</a:t>
            </a:r>
          </a:p>
          <a:p>
            <a:pPr>
              <a:lnSpc>
                <a:spcPct val="170000"/>
              </a:lnSpc>
              <a:spcBef>
                <a:spcPts val="635"/>
              </a:spcBef>
              <a:spcAft>
                <a:spcPct val="0"/>
              </a:spcAft>
              <a:tabLst>
                <a:tab pos="411846" algn="l"/>
                <a:tab pos="826572" algn="l"/>
                <a:tab pos="1241298" algn="l"/>
                <a:tab pos="1656024" algn="l"/>
                <a:tab pos="2070751" algn="l"/>
                <a:tab pos="2485477" algn="l"/>
                <a:tab pos="2900203" algn="l"/>
                <a:tab pos="3314929" algn="l"/>
                <a:tab pos="3729655" algn="l"/>
                <a:tab pos="4144381" algn="l"/>
                <a:tab pos="4559107" algn="l"/>
                <a:tab pos="4973833" algn="l"/>
                <a:tab pos="5388560" algn="l"/>
                <a:tab pos="5803286" algn="l"/>
                <a:tab pos="6218012" algn="l"/>
                <a:tab pos="6632738" algn="l"/>
                <a:tab pos="7047464" algn="l"/>
                <a:tab pos="7462190" algn="l"/>
                <a:tab pos="7876916" algn="l"/>
                <a:tab pos="8291642" algn="l"/>
              </a:tabLst>
            </a:pPr>
            <a:r>
              <a:rPr lang="en-GB" sz="1200" dirty="0">
                <a:latin typeface="Times New Roman" pitchFamily="18" charset="0"/>
                <a:cs typeface="Times New Roman" pitchFamily="18" charset="0"/>
              </a:rPr>
              <a:t>Established school in a garden outside Athens</a:t>
            </a:r>
          </a:p>
          <a:p>
            <a:pPr>
              <a:lnSpc>
                <a:spcPct val="170000"/>
              </a:lnSpc>
              <a:spcBef>
                <a:spcPts val="635"/>
              </a:spcBef>
              <a:spcAft>
                <a:spcPct val="0"/>
              </a:spcAft>
              <a:tabLst>
                <a:tab pos="411846" algn="l"/>
                <a:tab pos="826572" algn="l"/>
                <a:tab pos="1241298" algn="l"/>
                <a:tab pos="1656024" algn="l"/>
                <a:tab pos="2070751" algn="l"/>
                <a:tab pos="2485477" algn="l"/>
                <a:tab pos="2900203" algn="l"/>
                <a:tab pos="3314929" algn="l"/>
                <a:tab pos="3729655" algn="l"/>
                <a:tab pos="4144381" algn="l"/>
                <a:tab pos="4559107" algn="l"/>
                <a:tab pos="4973833" algn="l"/>
                <a:tab pos="5388560" algn="l"/>
                <a:tab pos="5803286" algn="l"/>
                <a:tab pos="6218012" algn="l"/>
                <a:tab pos="6632738" algn="l"/>
                <a:tab pos="7047464" algn="l"/>
                <a:tab pos="7462190" algn="l"/>
                <a:tab pos="7876916" algn="l"/>
                <a:tab pos="8291642" algn="l"/>
              </a:tabLst>
            </a:pPr>
            <a:r>
              <a:rPr lang="en-GB" sz="1200" dirty="0">
                <a:latin typeface="Times New Roman" pitchFamily="18" charset="0"/>
                <a:cs typeface="Times New Roman" pitchFamily="18" charset="0"/>
              </a:rPr>
              <a:t>Died 270 B. </a:t>
            </a:r>
            <a:r>
              <a:rPr lang="en-GB" sz="1200" dirty="0" smtClean="0">
                <a:latin typeface="Times New Roman" pitchFamily="18" charset="0"/>
                <a:cs typeface="Times New Roman" pitchFamily="18" charset="0"/>
              </a:rPr>
              <a:t>C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en-GB" sz="1200" dirty="0" smtClean="0">
                <a:latin typeface="Times New Roman" pitchFamily="18" charset="0"/>
                <a:cs typeface="Times New Roman" pitchFamily="18" charset="0"/>
              </a:rPr>
              <a:t>Epicurus on human </a:t>
            </a:r>
            <a:r>
              <a:rPr lang="en-GB" sz="1200" dirty="0">
                <a:latin typeface="Times New Roman" pitchFamily="18" charset="0"/>
                <a:cs typeface="Times New Roman" pitchFamily="18" charset="0"/>
              </a:rPr>
              <a:t>happiness:</a:t>
            </a:r>
          </a:p>
          <a:p>
            <a:pPr>
              <a:lnSpc>
                <a:spcPct val="170000"/>
              </a:lnSpc>
              <a:buFont typeface="Arial"/>
              <a:buChar char="•"/>
            </a:pPr>
            <a:r>
              <a:rPr lang="en-GB" sz="1200" dirty="0">
                <a:latin typeface="Times New Roman" pitchFamily="18" charset="0"/>
                <a:cs typeface="Times New Roman" pitchFamily="18" charset="0"/>
              </a:rPr>
              <a:t>Happiness is Pleasure; all things are to be done for the sake of the pleasant feelings associated with them</a:t>
            </a:r>
          </a:p>
          <a:p>
            <a:pPr>
              <a:lnSpc>
                <a:spcPct val="170000"/>
              </a:lnSpc>
              <a:buFont typeface="Arial"/>
              <a:buChar char="•"/>
            </a:pPr>
            <a:r>
              <a:rPr lang="en-GB" sz="1200" dirty="0">
                <a:latin typeface="Times New Roman" pitchFamily="18" charset="0"/>
                <a:cs typeface="Times New Roman" pitchFamily="18" charset="0"/>
              </a:rPr>
              <a:t>False beliefs produce unnecessary pain; among them, that the gods will punish us and that death is something to be feared</a:t>
            </a:r>
          </a:p>
          <a:p>
            <a:pPr>
              <a:lnSpc>
                <a:spcPct val="170000"/>
              </a:lnSpc>
              <a:buFont typeface="Arial"/>
              <a:buChar char="•"/>
            </a:pPr>
            <a:r>
              <a:rPr lang="en-GB" sz="1200" dirty="0">
                <a:latin typeface="Times New Roman" pitchFamily="18" charset="0"/>
                <a:cs typeface="Times New Roman" pitchFamily="18" charset="0"/>
              </a:rPr>
              <a:t>There are necessary and unnecessary desires. Necessary desires, like desiring to be free from bodily pain, help in producing happiness, whereas unnecessary desires, like desiring a bigger car or a more luxurious meal, typically produce unhappiness</a:t>
            </a:r>
          </a:p>
          <a:p>
            <a:pPr>
              <a:lnSpc>
                <a:spcPct val="170000"/>
              </a:lnSpc>
              <a:buFont typeface="Arial"/>
              <a:buChar char="•"/>
            </a:pPr>
            <a:r>
              <a:rPr lang="en-GB" sz="1200" dirty="0">
                <a:latin typeface="Times New Roman" pitchFamily="18" charset="0"/>
                <a:cs typeface="Times New Roman" pitchFamily="18" charset="0"/>
              </a:rPr>
              <a:t>The aim is not the positive pursuit of pleasure but rather the absence of pain, a neutral state he calls “</a:t>
            </a:r>
            <a:r>
              <a:rPr lang="en-GB" sz="1200" dirty="0" err="1">
                <a:latin typeface="Times New Roman" pitchFamily="18" charset="0"/>
                <a:cs typeface="Times New Roman" pitchFamily="18" charset="0"/>
              </a:rPr>
              <a:t>ataraxia</a:t>
            </a:r>
            <a:r>
              <a:rPr lang="en-GB" sz="1200" dirty="0">
                <a:latin typeface="Times New Roman" pitchFamily="18" charset="0"/>
                <a:cs typeface="Times New Roman" pitchFamily="18" charset="0"/>
              </a:rPr>
              <a:t>,” which is freedom from all worry, often translated simply as “inner </a:t>
            </a:r>
            <a:r>
              <a:rPr lang="en-GB" sz="1200" dirty="0" err="1">
                <a:latin typeface="Times New Roman" pitchFamily="18" charset="0"/>
                <a:cs typeface="Times New Roman" pitchFamily="18" charset="0"/>
              </a:rPr>
              <a:t>tranquility</a:t>
            </a:r>
            <a:r>
              <a:rPr lang="en-GB" sz="1200" dirty="0">
                <a:latin typeface="Times New Roman" pitchFamily="18" charset="0"/>
                <a:cs typeface="Times New Roman" pitchFamily="18" charset="0"/>
              </a:rPr>
              <a:t>.”</a:t>
            </a:r>
          </a:p>
          <a:p>
            <a:pPr>
              <a:lnSpc>
                <a:spcPct val="170000"/>
              </a:lnSpc>
              <a:buFont typeface="Arial"/>
              <a:buChar char="•"/>
            </a:pPr>
            <a:r>
              <a:rPr lang="en-GB" sz="1200" dirty="0">
                <a:latin typeface="Times New Roman" pitchFamily="18" charset="0"/>
                <a:cs typeface="Times New Roman" pitchFamily="18" charset="0"/>
              </a:rPr>
              <a:t>This state of </a:t>
            </a:r>
            <a:r>
              <a:rPr lang="en-GB" sz="1200" dirty="0" err="1">
                <a:latin typeface="Times New Roman" pitchFamily="18" charset="0"/>
                <a:cs typeface="Times New Roman" pitchFamily="18" charset="0"/>
              </a:rPr>
              <a:t>ataraxia</a:t>
            </a:r>
            <a:r>
              <a:rPr lang="en-GB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1200" dirty="0" smtClean="0">
                <a:latin typeface="Times New Roman" pitchFamily="18" charset="0"/>
                <a:cs typeface="Times New Roman" pitchFamily="18" charset="0"/>
              </a:rPr>
              <a:t>- achieved by </a:t>
            </a:r>
            <a:r>
              <a:rPr lang="en-GB" sz="1200" dirty="0">
                <a:latin typeface="Times New Roman" pitchFamily="18" charset="0"/>
                <a:cs typeface="Times New Roman" pitchFamily="18" charset="0"/>
              </a:rPr>
              <a:t>philosophical contemplation rather than through pursuit of crass physical pleasures</a:t>
            </a:r>
          </a:p>
          <a:p>
            <a:pPr>
              <a:lnSpc>
                <a:spcPct val="170000"/>
              </a:lnSpc>
              <a:buFont typeface="Arial"/>
              <a:buChar char="•"/>
            </a:pPr>
            <a:r>
              <a:rPr lang="en-GB" sz="1200" dirty="0">
                <a:latin typeface="Times New Roman" pitchFamily="18" charset="0"/>
                <a:cs typeface="Times New Roman" pitchFamily="18" charset="0"/>
              </a:rPr>
              <a:t>Happiness is not a private affair: it can be more readily achieved in a society where like-minded individuals band together to help inspire one another’s pursuit of </a:t>
            </a:r>
            <a:r>
              <a:rPr lang="en-GB" sz="1200" dirty="0" smtClean="0">
                <a:latin typeface="Times New Roman" pitchFamily="18" charset="0"/>
                <a:cs typeface="Times New Roman" pitchFamily="18" charset="0"/>
              </a:rPr>
              <a:t>happiness .</a:t>
            </a:r>
            <a:endParaRPr lang="en-GB" sz="1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77222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Q&amp;A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lnSpc>
                <a:spcPct val="200000"/>
              </a:lnSpc>
            </a:pP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Epicureanism linked to material happiness? True/False</a:t>
            </a:r>
          </a:p>
          <a:p>
            <a:pPr>
              <a:lnSpc>
                <a:spcPct val="200000"/>
              </a:lnSpc>
            </a:pP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Epicurus in the father of Epicureanism? True/False</a:t>
            </a:r>
            <a:endParaRPr lang="en-GB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ct val="200000"/>
              </a:lnSpc>
              <a:buNone/>
            </a:pP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 What does Epicureanism stand for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>
              <a:lnSpc>
                <a:spcPct val="200000"/>
              </a:lnSpc>
            </a:pPr>
            <a:r>
              <a:rPr lang="en-GB" sz="2400" dirty="0" err="1" smtClean="0">
                <a:latin typeface="Times New Roman" pitchFamily="18" charset="0"/>
                <a:cs typeface="Times New Roman" pitchFamily="18" charset="0"/>
              </a:rPr>
              <a:t>Hedoism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 – pleasure as the highest good</a:t>
            </a:r>
          </a:p>
          <a:p>
            <a:pPr>
              <a:lnSpc>
                <a:spcPct val="200000"/>
              </a:lnSpc>
            </a:pP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Mental pleasure</a:t>
            </a:r>
          </a:p>
          <a:p>
            <a:pPr>
              <a:lnSpc>
                <a:spcPct val="200000"/>
              </a:lnSpc>
            </a:pP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Needless fear of death</a:t>
            </a:r>
          </a:p>
          <a:p>
            <a:pPr marL="0" indent="0">
              <a:lnSpc>
                <a:spcPct val="200000"/>
              </a:lnSpc>
              <a:buNone/>
            </a:pPr>
            <a:endParaRPr lang="en-GB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200000"/>
              </a:lnSpc>
            </a:pPr>
            <a:endParaRPr lang="en-GB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03822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432048"/>
          </a:xfrm>
        </p:spPr>
        <p:txBody>
          <a:bodyPr>
            <a:noAutofit/>
          </a:bodyPr>
          <a:lstStyle/>
          <a:p>
            <a:r>
              <a:rPr lang="en-GB" sz="3200" dirty="0" smtClean="0">
                <a:latin typeface="Times New Roman" pitchFamily="18" charset="0"/>
                <a:cs typeface="Times New Roman" pitchFamily="18" charset="0"/>
              </a:rPr>
              <a:t>References</a:t>
            </a:r>
            <a:endParaRPr lang="en-GB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6237312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GB" sz="1700" dirty="0" smtClean="0">
                <a:latin typeface="Times New Roman" pitchFamily="18" charset="0"/>
                <a:cs typeface="Times New Roman" pitchFamily="18" charset="0"/>
              </a:rPr>
              <a:t>“Letter </a:t>
            </a:r>
            <a:r>
              <a:rPr lang="en-GB" sz="1700" dirty="0">
                <a:latin typeface="Times New Roman" pitchFamily="18" charset="0"/>
                <a:cs typeface="Times New Roman" pitchFamily="18" charset="0"/>
              </a:rPr>
              <a:t>to </a:t>
            </a:r>
            <a:r>
              <a:rPr lang="en-GB" sz="1700" dirty="0" err="1">
                <a:latin typeface="Times New Roman" pitchFamily="18" charset="0"/>
                <a:cs typeface="Times New Roman" pitchFamily="18" charset="0"/>
              </a:rPr>
              <a:t>Idomeneus</a:t>
            </a:r>
            <a:r>
              <a:rPr lang="en-GB" sz="1700" dirty="0">
                <a:latin typeface="Times New Roman" pitchFamily="18" charset="0"/>
                <a:cs typeface="Times New Roman" pitchFamily="18" charset="0"/>
              </a:rPr>
              <a:t>," http://www.epicurus.net/en/idomeneus.html</a:t>
            </a:r>
          </a:p>
          <a:p>
            <a:pPr>
              <a:lnSpc>
                <a:spcPct val="150000"/>
              </a:lnSpc>
            </a:pPr>
            <a:r>
              <a:rPr lang="en-GB" sz="1700" dirty="0">
                <a:latin typeface="Times New Roman" pitchFamily="18" charset="0"/>
                <a:cs typeface="Times New Roman" pitchFamily="18" charset="0"/>
              </a:rPr>
              <a:t>"Letter to Herodotus," http://www.epicurus.net/en/herodotus.html</a:t>
            </a:r>
          </a:p>
          <a:p>
            <a:pPr>
              <a:lnSpc>
                <a:spcPct val="150000"/>
              </a:lnSpc>
            </a:pPr>
            <a:r>
              <a:rPr lang="en-GB" sz="1700" dirty="0" smtClean="0">
                <a:latin typeface="Times New Roman" pitchFamily="18" charset="0"/>
                <a:cs typeface="Times New Roman" pitchFamily="18" charset="0"/>
              </a:rPr>
              <a:t>Epicurus. Epicurus &amp; Epicurean Philosophy. </a:t>
            </a:r>
            <a:r>
              <a:rPr lang="en-GB" sz="1700" dirty="0">
                <a:latin typeface="Times New Roman" pitchFamily="18" charset="0"/>
                <a:cs typeface="Times New Roman" pitchFamily="18" charset="0"/>
              </a:rPr>
              <a:t>Retrieved from: http://</a:t>
            </a:r>
            <a:r>
              <a:rPr lang="en-GB" sz="1700" dirty="0" smtClean="0">
                <a:latin typeface="Times New Roman" pitchFamily="18" charset="0"/>
                <a:cs typeface="Times New Roman" pitchFamily="18" charset="0"/>
              </a:rPr>
              <a:t>www.epicurus.net/ </a:t>
            </a:r>
          </a:p>
          <a:p>
            <a:pPr>
              <a:lnSpc>
                <a:spcPct val="150000"/>
              </a:lnSpc>
            </a:pPr>
            <a:r>
              <a:rPr lang="en-GB" sz="1700" dirty="0" smtClean="0">
                <a:latin typeface="Times New Roman" pitchFamily="18" charset="0"/>
                <a:cs typeface="Times New Roman" pitchFamily="18" charset="0"/>
              </a:rPr>
              <a:t>Rosenbaum, S. (2014). </a:t>
            </a:r>
            <a:r>
              <a:rPr lang="en-GB" sz="1700" dirty="0">
                <a:latin typeface="Times New Roman" pitchFamily="18" charset="0"/>
                <a:cs typeface="Times New Roman" pitchFamily="18" charset="0"/>
              </a:rPr>
              <a:t>Epicurus on Pleasure and the Complete </a:t>
            </a:r>
            <a:r>
              <a:rPr lang="en-GB" sz="1700" dirty="0" smtClean="0">
                <a:latin typeface="Times New Roman" pitchFamily="18" charset="0"/>
                <a:cs typeface="Times New Roman" pitchFamily="18" charset="0"/>
              </a:rPr>
              <a:t>Life. </a:t>
            </a:r>
            <a:r>
              <a:rPr lang="en-GB" sz="1700" i="1" dirty="0">
                <a:latin typeface="Times New Roman" pitchFamily="18" charset="0"/>
                <a:cs typeface="Times New Roman" pitchFamily="18" charset="0"/>
              </a:rPr>
              <a:t>The Monist</a:t>
            </a:r>
            <a:r>
              <a:rPr lang="en-GB" sz="1700" dirty="0">
                <a:latin typeface="Times New Roman" pitchFamily="18" charset="0"/>
                <a:cs typeface="Times New Roman" pitchFamily="18" charset="0"/>
              </a:rPr>
              <a:t>, Volume 73, Issue </a:t>
            </a:r>
            <a:r>
              <a:rPr lang="en-GB" sz="1700" dirty="0" smtClean="0">
                <a:latin typeface="Times New Roman" pitchFamily="18" charset="0"/>
                <a:cs typeface="Times New Roman" pitchFamily="18" charset="0"/>
              </a:rPr>
              <a:t>1. Retrieved from: </a:t>
            </a:r>
            <a:r>
              <a:rPr lang="en-GB" sz="1700" dirty="0">
                <a:latin typeface="Times New Roman" pitchFamily="18" charset="0"/>
                <a:cs typeface="Times New Roman" pitchFamily="18" charset="0"/>
              </a:rPr>
              <a:t>https://</a:t>
            </a:r>
            <a:r>
              <a:rPr lang="en-GB" sz="1700" dirty="0" smtClean="0">
                <a:latin typeface="Times New Roman" pitchFamily="18" charset="0"/>
                <a:cs typeface="Times New Roman" pitchFamily="18" charset="0"/>
              </a:rPr>
              <a:t>doi.org/10.5840/monist199073116</a:t>
            </a:r>
            <a:r>
              <a:rPr lang="en-GB" sz="1700" dirty="0">
                <a:latin typeface="Times New Roman" pitchFamily="18" charset="0"/>
                <a:cs typeface="Times New Roman" pitchFamily="18" charset="0"/>
              </a:rPr>
              <a:t> </a:t>
            </a:r>
            <a:endParaRPr lang="en-GB" sz="17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en-GB" sz="1700" dirty="0" smtClean="0">
                <a:latin typeface="Times New Roman" pitchFamily="18" charset="0"/>
                <a:cs typeface="Times New Roman" pitchFamily="18" charset="0"/>
              </a:rPr>
              <a:t>Moen, O. (2015). </a:t>
            </a:r>
            <a:r>
              <a:rPr lang="en-GB" sz="1700" dirty="0">
                <a:latin typeface="Times New Roman" pitchFamily="18" charset="0"/>
                <a:cs typeface="Times New Roman" pitchFamily="18" charset="0"/>
              </a:rPr>
              <a:t>Hedonism Before </a:t>
            </a:r>
            <a:r>
              <a:rPr lang="en-GB" sz="1700" dirty="0" smtClean="0">
                <a:latin typeface="Times New Roman" pitchFamily="18" charset="0"/>
                <a:cs typeface="Times New Roman" pitchFamily="18" charset="0"/>
              </a:rPr>
              <a:t>Bentham. Journal </a:t>
            </a:r>
            <a:r>
              <a:rPr lang="en-GB" sz="1700" dirty="0">
                <a:latin typeface="Times New Roman" pitchFamily="18" charset="0"/>
                <a:cs typeface="Times New Roman" pitchFamily="18" charset="0"/>
              </a:rPr>
              <a:t>of Bentham </a:t>
            </a:r>
            <a:r>
              <a:rPr lang="en-GB" sz="1700" dirty="0" smtClean="0">
                <a:latin typeface="Times New Roman" pitchFamily="18" charset="0"/>
                <a:cs typeface="Times New Roman" pitchFamily="18" charset="0"/>
              </a:rPr>
              <a:t>Studies, Vol</a:t>
            </a:r>
            <a:r>
              <a:rPr lang="en-GB" sz="17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GB" sz="1700" dirty="0" smtClean="0">
                <a:latin typeface="Times New Roman" pitchFamily="18" charset="0"/>
                <a:cs typeface="Times New Roman" pitchFamily="18" charset="0"/>
              </a:rPr>
              <a:t>17</a:t>
            </a:r>
          </a:p>
          <a:p>
            <a:pPr>
              <a:lnSpc>
                <a:spcPct val="150000"/>
              </a:lnSpc>
            </a:pPr>
            <a:r>
              <a:rPr lang="en-GB" sz="1700" dirty="0">
                <a:latin typeface="Times New Roman" pitchFamily="18" charset="0"/>
                <a:cs typeface="Times New Roman" pitchFamily="18" charset="0"/>
              </a:rPr>
              <a:t>Plato, </a:t>
            </a:r>
            <a:r>
              <a:rPr lang="en-GB" sz="1700" dirty="0" smtClean="0">
                <a:latin typeface="Times New Roman" pitchFamily="18" charset="0"/>
                <a:cs typeface="Times New Roman" pitchFamily="18" charset="0"/>
              </a:rPr>
              <a:t>Protagoras, </a:t>
            </a:r>
            <a:r>
              <a:rPr lang="en-GB" sz="1700" dirty="0">
                <a:latin typeface="Times New Roman" pitchFamily="18" charset="0"/>
                <a:cs typeface="Times New Roman" pitchFamily="18" charset="0"/>
              </a:rPr>
              <a:t>trans. by </a:t>
            </a:r>
            <a:r>
              <a:rPr lang="en-GB" sz="1700" dirty="0" smtClean="0">
                <a:latin typeface="Times New Roman" pitchFamily="18" charset="0"/>
                <a:cs typeface="Times New Roman" pitchFamily="18" charset="0"/>
              </a:rPr>
              <a:t>Stanley </a:t>
            </a:r>
            <a:r>
              <a:rPr lang="en-GB" sz="1700" dirty="0">
                <a:latin typeface="Times New Roman" pitchFamily="18" charset="0"/>
                <a:cs typeface="Times New Roman" pitchFamily="18" charset="0"/>
              </a:rPr>
              <a:t>Lombardo and Karen Bell. </a:t>
            </a:r>
            <a:r>
              <a:rPr lang="en-GB" sz="1700" dirty="0" smtClean="0">
                <a:latin typeface="Times New Roman" pitchFamily="18" charset="0"/>
                <a:cs typeface="Times New Roman" pitchFamily="18" charset="0"/>
              </a:rPr>
              <a:t>In Plato</a:t>
            </a:r>
            <a:r>
              <a:rPr lang="en-GB" sz="1700" dirty="0">
                <a:latin typeface="Times New Roman" pitchFamily="18" charset="0"/>
                <a:cs typeface="Times New Roman" pitchFamily="18" charset="0"/>
              </a:rPr>
              <a:t>: Collected </a:t>
            </a:r>
            <a:r>
              <a:rPr lang="en-GB" sz="1700" dirty="0" smtClean="0">
                <a:latin typeface="Times New Roman" pitchFamily="18" charset="0"/>
                <a:cs typeface="Times New Roman" pitchFamily="18" charset="0"/>
              </a:rPr>
              <a:t>Works, </a:t>
            </a:r>
            <a:r>
              <a:rPr lang="en-GB" sz="1700" dirty="0">
                <a:latin typeface="Times New Roman" pitchFamily="18" charset="0"/>
                <a:cs typeface="Times New Roman" pitchFamily="18" charset="0"/>
              </a:rPr>
              <a:t>John </a:t>
            </a:r>
            <a:r>
              <a:rPr lang="en-GB" sz="1700" dirty="0" smtClean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GB" sz="1700" dirty="0">
                <a:latin typeface="Times New Roman" pitchFamily="18" charset="0"/>
                <a:cs typeface="Times New Roman" pitchFamily="18" charset="0"/>
              </a:rPr>
              <a:t>. Cooper (ed</a:t>
            </a:r>
            <a:r>
              <a:rPr lang="en-GB" sz="1700" dirty="0" smtClean="0">
                <a:latin typeface="Times New Roman" pitchFamily="18" charset="0"/>
                <a:cs typeface="Times New Roman" pitchFamily="18" charset="0"/>
              </a:rPr>
              <a:t>.), Hackett, Indianapolis</a:t>
            </a:r>
            <a:r>
              <a:rPr lang="en-GB" sz="1700" dirty="0">
                <a:latin typeface="Times New Roman" pitchFamily="18" charset="0"/>
                <a:cs typeface="Times New Roman" pitchFamily="18" charset="0"/>
              </a:rPr>
              <a:t>, Ind./Cambridge, Mass</a:t>
            </a:r>
            <a:r>
              <a:rPr lang="en-GB" sz="1700" dirty="0" smtClean="0">
                <a:latin typeface="Times New Roman" pitchFamily="18" charset="0"/>
                <a:cs typeface="Times New Roman" pitchFamily="18" charset="0"/>
              </a:rPr>
              <a:t>. , 1997 , 356a -c.</a:t>
            </a:r>
          </a:p>
          <a:p>
            <a:pPr>
              <a:lnSpc>
                <a:spcPct val="150000"/>
              </a:lnSpc>
            </a:pPr>
            <a:r>
              <a:rPr lang="en-GB" sz="1700" dirty="0" err="1" smtClean="0">
                <a:latin typeface="Times New Roman" pitchFamily="18" charset="0"/>
                <a:cs typeface="Times New Roman" pitchFamily="18" charset="0"/>
              </a:rPr>
              <a:t>Poot,G</a:t>
            </a:r>
            <a:r>
              <a:rPr lang="en-GB" sz="1700" dirty="0" smtClean="0">
                <a:latin typeface="Times New Roman" pitchFamily="18" charset="0"/>
                <a:cs typeface="Times New Roman" pitchFamily="18" charset="0"/>
              </a:rPr>
              <a:t>. Bergsma, A. &amp; </a:t>
            </a:r>
            <a:r>
              <a:rPr lang="en-GB" sz="1700" dirty="0" err="1" smtClean="0">
                <a:latin typeface="Times New Roman" pitchFamily="18" charset="0"/>
                <a:cs typeface="Times New Roman" pitchFamily="18" charset="0"/>
              </a:rPr>
              <a:t>Liefbroer</a:t>
            </a:r>
            <a:r>
              <a:rPr lang="en-GB" sz="1700" dirty="0" smtClean="0">
                <a:latin typeface="Times New Roman" pitchFamily="18" charset="0"/>
                <a:cs typeface="Times New Roman" pitchFamily="18" charset="0"/>
              </a:rPr>
              <a:t>. (2008). </a:t>
            </a:r>
            <a:r>
              <a:rPr lang="en-GB" sz="1700" dirty="0">
                <a:latin typeface="Times New Roman" pitchFamily="18" charset="0"/>
                <a:cs typeface="Times New Roman" pitchFamily="18" charset="0"/>
              </a:rPr>
              <a:t>Happiness in the Garden of </a:t>
            </a:r>
            <a:r>
              <a:rPr lang="en-GB" sz="1700" dirty="0" smtClean="0">
                <a:latin typeface="Times New Roman" pitchFamily="18" charset="0"/>
                <a:cs typeface="Times New Roman" pitchFamily="18" charset="0"/>
              </a:rPr>
              <a:t>Epicurus. </a:t>
            </a:r>
            <a:r>
              <a:rPr lang="en-GB" sz="1700" dirty="0">
                <a:latin typeface="Times New Roman" pitchFamily="18" charset="0"/>
                <a:cs typeface="Times New Roman" pitchFamily="18" charset="0"/>
              </a:rPr>
              <a:t>Journal of Happiness </a:t>
            </a:r>
            <a:r>
              <a:rPr lang="en-GB" sz="1700" dirty="0" smtClean="0">
                <a:latin typeface="Times New Roman" pitchFamily="18" charset="0"/>
                <a:cs typeface="Times New Roman" pitchFamily="18" charset="0"/>
              </a:rPr>
              <a:t>Studies. Retrieved from</a:t>
            </a:r>
            <a:r>
              <a:rPr lang="en-GB" sz="1700" dirty="0">
                <a:latin typeface="Times New Roman" pitchFamily="18" charset="0"/>
                <a:cs typeface="Times New Roman" pitchFamily="18" charset="0"/>
              </a:rPr>
              <a:t>: https://</a:t>
            </a:r>
            <a:r>
              <a:rPr lang="en-GB" sz="1700" dirty="0" smtClean="0">
                <a:latin typeface="Times New Roman" pitchFamily="18" charset="0"/>
                <a:cs typeface="Times New Roman" pitchFamily="18" charset="0"/>
              </a:rPr>
              <a:t>link.springer.com/article/10.1007/s10902-006-9036-z </a:t>
            </a:r>
            <a:endParaRPr lang="en-GB" sz="17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en-GB" sz="1700" dirty="0" smtClean="0">
                <a:latin typeface="Times New Roman" pitchFamily="18" charset="0"/>
                <a:cs typeface="Times New Roman" pitchFamily="18" charset="0"/>
              </a:rPr>
              <a:t>King, L. </a:t>
            </a:r>
            <a:r>
              <a:rPr lang="en-GB" sz="1700" dirty="0" err="1" smtClean="0">
                <a:latin typeface="Times New Roman" pitchFamily="18" charset="0"/>
                <a:cs typeface="Times New Roman" pitchFamily="18" charset="0"/>
              </a:rPr>
              <a:t>Kashdan</a:t>
            </a:r>
            <a:r>
              <a:rPr lang="en-GB" sz="1700" dirty="0" smtClean="0">
                <a:latin typeface="Times New Roman" pitchFamily="18" charset="0"/>
                <a:cs typeface="Times New Roman" pitchFamily="18" charset="0"/>
              </a:rPr>
              <a:t>, T. &amp; Robert, B. (2008). </a:t>
            </a:r>
            <a:r>
              <a:rPr lang="en-GB" sz="1700" dirty="0">
                <a:latin typeface="Times New Roman" pitchFamily="18" charset="0"/>
                <a:cs typeface="Times New Roman" pitchFamily="18" charset="0"/>
              </a:rPr>
              <a:t>Reconsidering happiness: the costs of distinguishing between hedonics and </a:t>
            </a:r>
            <a:r>
              <a:rPr lang="en-GB" sz="1700" dirty="0" err="1" smtClean="0">
                <a:latin typeface="Times New Roman" pitchFamily="18" charset="0"/>
                <a:cs typeface="Times New Roman" pitchFamily="18" charset="0"/>
              </a:rPr>
              <a:t>eudaimonia</a:t>
            </a:r>
            <a:r>
              <a:rPr lang="en-GB" sz="1700" dirty="0" smtClean="0">
                <a:latin typeface="Times New Roman" pitchFamily="18" charset="0"/>
                <a:cs typeface="Times New Roman" pitchFamily="18" charset="0"/>
              </a:rPr>
              <a:t>. The </a:t>
            </a:r>
            <a:r>
              <a:rPr lang="en-GB" sz="1700" dirty="0">
                <a:latin typeface="Times New Roman" pitchFamily="18" charset="0"/>
                <a:cs typeface="Times New Roman" pitchFamily="18" charset="0"/>
              </a:rPr>
              <a:t>Journal of Positive </a:t>
            </a:r>
            <a:r>
              <a:rPr lang="en-GB" sz="1700" dirty="0" smtClean="0">
                <a:latin typeface="Times New Roman" pitchFamily="18" charset="0"/>
                <a:cs typeface="Times New Roman" pitchFamily="18" charset="0"/>
              </a:rPr>
              <a:t>Psychology. Vol. 3</a:t>
            </a:r>
            <a:endParaRPr lang="en-GB" sz="1700" dirty="0">
              <a:latin typeface="Times New Roman" pitchFamily="18" charset="0"/>
              <a:cs typeface="Times New Roman" pitchFamily="18" charset="0"/>
            </a:endParaRPr>
          </a:p>
          <a:p>
            <a:endParaRPr lang="en-GB" b="1" dirty="0"/>
          </a:p>
          <a:p>
            <a:endParaRPr lang="en-GB" dirty="0"/>
          </a:p>
          <a:p>
            <a:endParaRPr lang="en-GB" dirty="0">
              <a:latin typeface="Arial"/>
            </a:endParaRPr>
          </a:p>
          <a:p>
            <a:endParaRPr lang="en-GB" b="1" dirty="0"/>
          </a:p>
          <a:p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132703704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ushpin">
  <a:themeElements>
    <a:clrScheme name="Pushpin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Pushpin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ushpi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235</TotalTime>
  <Words>938</Words>
  <Application>Microsoft Office PowerPoint</Application>
  <PresentationFormat>On-screen Show (4:3)</PresentationFormat>
  <Paragraphs>107</Paragraphs>
  <Slides>17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Pushpin</vt:lpstr>
      <vt:lpstr>Epicurus</vt:lpstr>
      <vt:lpstr>Introduction</vt:lpstr>
      <vt:lpstr>Introduction: Cont</vt:lpstr>
      <vt:lpstr>Bibliograph: Epicurus</vt:lpstr>
      <vt:lpstr>Real Epicurean Life</vt:lpstr>
      <vt:lpstr>Epicurean in Perspective: Happiness</vt:lpstr>
      <vt:lpstr>The Legacy of Epicurus</vt:lpstr>
      <vt:lpstr>Research Method</vt:lpstr>
      <vt:lpstr>Current Research</vt:lpstr>
      <vt:lpstr>Future of the Study</vt:lpstr>
      <vt:lpstr>Limitation of the Study</vt:lpstr>
      <vt:lpstr>Ethics: Pleasure and Pain</vt:lpstr>
      <vt:lpstr>Ethics: Epicurus’s Contributions</vt:lpstr>
      <vt:lpstr>Video</vt:lpstr>
      <vt:lpstr>Summary</vt:lpstr>
      <vt:lpstr>Q&amp;A</vt:lpstr>
      <vt:lpstr>References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18</cp:revision>
  <dcterms:created xsi:type="dcterms:W3CDTF">2017-12-11T09:43:22Z</dcterms:created>
  <dcterms:modified xsi:type="dcterms:W3CDTF">2017-12-11T18:23:48Z</dcterms:modified>
</cp:coreProperties>
</file>